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1"/>
  </p:notesMasterIdLst>
  <p:handoutMasterIdLst>
    <p:handoutMasterId r:id="rId52"/>
  </p:handoutMasterIdLst>
  <p:sldIdLst>
    <p:sldId id="257" r:id="rId2"/>
    <p:sldId id="400" r:id="rId3"/>
    <p:sldId id="402" r:id="rId4"/>
    <p:sldId id="258" r:id="rId5"/>
    <p:sldId id="259" r:id="rId6"/>
    <p:sldId id="260" r:id="rId7"/>
    <p:sldId id="261" r:id="rId8"/>
    <p:sldId id="262" r:id="rId9"/>
    <p:sldId id="263" r:id="rId10"/>
    <p:sldId id="264" r:id="rId11"/>
    <p:sldId id="265" r:id="rId12"/>
    <p:sldId id="266" r:id="rId13"/>
    <p:sldId id="403" r:id="rId14"/>
    <p:sldId id="296" r:id="rId15"/>
    <p:sldId id="287" r:id="rId16"/>
    <p:sldId id="269" r:id="rId17"/>
    <p:sldId id="270" r:id="rId18"/>
    <p:sldId id="271" r:id="rId19"/>
    <p:sldId id="272" r:id="rId20"/>
    <p:sldId id="297" r:id="rId21"/>
    <p:sldId id="273" r:id="rId22"/>
    <p:sldId id="274" r:id="rId23"/>
    <p:sldId id="275" r:id="rId24"/>
    <p:sldId id="276" r:id="rId25"/>
    <p:sldId id="285" r:id="rId26"/>
    <p:sldId id="286" r:id="rId27"/>
    <p:sldId id="277" r:id="rId28"/>
    <p:sldId id="278" r:id="rId29"/>
    <p:sldId id="299" r:id="rId30"/>
    <p:sldId id="279" r:id="rId31"/>
    <p:sldId id="300" r:id="rId32"/>
    <p:sldId id="280" r:id="rId33"/>
    <p:sldId id="281" r:id="rId34"/>
    <p:sldId id="407" r:id="rId35"/>
    <p:sldId id="282" r:id="rId36"/>
    <p:sldId id="301" r:id="rId37"/>
    <p:sldId id="404" r:id="rId38"/>
    <p:sldId id="303" r:id="rId39"/>
    <p:sldId id="395" r:id="rId40"/>
    <p:sldId id="304" r:id="rId41"/>
    <p:sldId id="396" r:id="rId42"/>
    <p:sldId id="305" r:id="rId43"/>
    <p:sldId id="397" r:id="rId44"/>
    <p:sldId id="398" r:id="rId45"/>
    <p:sldId id="308" r:id="rId46"/>
    <p:sldId id="405" r:id="rId47"/>
    <p:sldId id="309" r:id="rId48"/>
    <p:sldId id="361" r:id="rId49"/>
    <p:sldId id="401"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FF"/>
    <a:srgbClr val="00FF00"/>
    <a:srgbClr val="4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816"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EC6253-CB23-4878-84AF-62AC22055287}" type="datetime1">
              <a:rPr lang="en-US" smtClean="0"/>
              <a:t>7/23/2014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0F9857-F0BF-D345-84AF-B8F2AF6F2F8F}" type="slidenum">
              <a:rPr lang="en-US" smtClean="0"/>
              <a:pPr/>
              <a:t>‹#›</a:t>
            </a:fld>
            <a:endParaRPr lang="en-US"/>
          </a:p>
        </p:txBody>
      </p:sp>
    </p:spTree>
    <p:extLst>
      <p:ext uri="{BB962C8B-B14F-4D97-AF65-F5344CB8AC3E}">
        <p14:creationId xmlns:p14="http://schemas.microsoft.com/office/powerpoint/2010/main" val="12201445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59BF2F-412D-42F3-9A03-43ABE4EC9670}" type="datetime1">
              <a:rPr lang="en-US" smtClean="0"/>
              <a:t>7/23/2014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B7DDF-654C-274D-92C7-DE94B9900C62}" type="slidenum">
              <a:rPr lang="en-US" smtClean="0"/>
              <a:pPr/>
              <a:t>‹#›</a:t>
            </a:fld>
            <a:endParaRPr lang="en-US"/>
          </a:p>
        </p:txBody>
      </p:sp>
    </p:spTree>
    <p:extLst>
      <p:ext uri="{BB962C8B-B14F-4D97-AF65-F5344CB8AC3E}">
        <p14:creationId xmlns:p14="http://schemas.microsoft.com/office/powerpoint/2010/main" val="163445830"/>
      </p:ext>
    </p:extLst>
  </p:cSld>
  <p:clrMap bg1="lt1" tx1="dk1" bg2="lt2" tx2="dk2" accent1="accent1" accent2="accent2" accent3="accent3" accent4="accent4" accent5="accent5" accent6="accent6" hlink="hlink" folHlink="folHlink"/>
  <p:hf sldNum="0"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Dictionaries</a:t>
            </a:r>
          </a:p>
        </p:txBody>
      </p:sp>
      <p:sp>
        <p:nvSpPr>
          <p:cNvPr id="5" name="Rectangle 3"/>
          <p:cNvSpPr>
            <a:spLocks noGrp="1" noChangeArrowheads="1"/>
          </p:cNvSpPr>
          <p:nvPr>
            <p:ph type="dt" idx="1"/>
          </p:nvPr>
        </p:nvSpPr>
        <p:spPr>
          <a:ln/>
        </p:spPr>
        <p:txBody>
          <a:bodyPr/>
          <a:lstStyle/>
          <a:p>
            <a:fld id="{DA71875B-2D04-426E-A687-20AD98B74333}" type="datetime1">
              <a:rPr lang="en-US" smtClean="0"/>
              <a:t>7/23/2014</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7292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fld id="{225EB5FF-AADC-4B50-8CE1-2637E0DC796A}" type="datetime1">
              <a:rPr lang="en-US" smtClean="0"/>
              <a:t>7/23/2014</a:t>
            </a:fld>
            <a:endParaRPr lang="en-US"/>
          </a:p>
        </p:txBody>
      </p:sp>
    </p:spTree>
    <p:extLst>
      <p:ext uri="{BB962C8B-B14F-4D97-AF65-F5344CB8AC3E}">
        <p14:creationId xmlns:p14="http://schemas.microsoft.com/office/powerpoint/2010/main" val="214119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Slide Number Placeholder 4"/>
          <p:cNvSpPr>
            <a:spLocks noGrp="1"/>
          </p:cNvSpPr>
          <p:nvPr>
            <p:ph type="sldNum" sz="quarter" idx="11"/>
          </p:nvPr>
        </p:nvSpPr>
        <p:spPr>
          <a:xfrm>
            <a:off x="4521200" y="6451212"/>
            <a:ext cx="660400" cy="273051"/>
          </a:xfrm>
          <a:prstGeom prst="rect">
            <a:avLst/>
          </a:prstGeom>
        </p:spPr>
        <p:txBody>
          <a:bodyPr/>
          <a:lstStyle>
            <a:lvl1pPr>
              <a:defRPr smtClean="0"/>
            </a:lvl1pPr>
          </a:lstStyle>
          <a:p>
            <a:fld id="{EF3592C3-84BD-4D48-8B4B-D669F0DF77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Slide Number Placeholder 4"/>
          <p:cNvSpPr>
            <a:spLocks noGrp="1"/>
          </p:cNvSpPr>
          <p:nvPr>
            <p:ph type="sldNum" sz="quarter" idx="11"/>
          </p:nvPr>
        </p:nvSpPr>
        <p:spPr>
          <a:xfrm>
            <a:off x="4521200" y="6451212"/>
            <a:ext cx="660400" cy="273051"/>
          </a:xfrm>
          <a:prstGeom prst="rect">
            <a:avLst/>
          </a:prstGeom>
        </p:spPr>
        <p:txBody>
          <a:bodyPr/>
          <a:lstStyle>
            <a:lvl1pPr>
              <a:defRPr smtClean="0"/>
            </a:lvl1pPr>
          </a:lstStyle>
          <a:p>
            <a:fld id="{EF3592C3-84BD-4D48-8B4B-D669F0DF77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Slide Number Placeholder 4"/>
          <p:cNvSpPr>
            <a:spLocks noGrp="1"/>
          </p:cNvSpPr>
          <p:nvPr>
            <p:ph type="sldNum" sz="quarter" idx="11"/>
          </p:nvPr>
        </p:nvSpPr>
        <p:spPr>
          <a:xfrm>
            <a:off x="4521200" y="6451212"/>
            <a:ext cx="660400" cy="273051"/>
          </a:xfrm>
          <a:prstGeom prst="rect">
            <a:avLst/>
          </a:prstGeom>
        </p:spPr>
        <p:txBody>
          <a:bodyPr/>
          <a:lstStyle>
            <a:lvl1pPr>
              <a:defRPr smtClean="0"/>
            </a:lvl1pPr>
          </a:lstStyle>
          <a:p>
            <a:fld id="{EF3592C3-84BD-4D48-8B4B-D669F0DF77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5" name="Slide Number Placeholder 4"/>
          <p:cNvSpPr>
            <a:spLocks noGrp="1"/>
          </p:cNvSpPr>
          <p:nvPr>
            <p:ph type="sldNum" sz="quarter" idx="11"/>
          </p:nvPr>
        </p:nvSpPr>
        <p:spPr>
          <a:xfrm>
            <a:off x="4521200" y="6451212"/>
            <a:ext cx="660400" cy="273051"/>
          </a:xfrm>
          <a:prstGeom prst="rect">
            <a:avLst/>
          </a:prstGeom>
        </p:spPr>
        <p:txBody>
          <a:bodyPr/>
          <a:lstStyle>
            <a:lvl1pPr>
              <a:defRPr smtClean="0"/>
            </a:lvl1pPr>
          </a:lstStyle>
          <a:p>
            <a:fld id="{EF3592C3-84BD-4D48-8B4B-D669F0DF77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02507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02507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07247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171223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07247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171223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8" name="Slide Number Placeholder 7"/>
          <p:cNvSpPr>
            <a:spLocks noGrp="1"/>
          </p:cNvSpPr>
          <p:nvPr>
            <p:ph type="sldNum" sz="quarter" idx="11"/>
          </p:nvPr>
        </p:nvSpPr>
        <p:spPr>
          <a:xfrm>
            <a:off x="4521200" y="6451212"/>
            <a:ext cx="660400" cy="273051"/>
          </a:xfrm>
          <a:prstGeom prst="rect">
            <a:avLst/>
          </a:prstGeom>
        </p:spPr>
        <p:txBody>
          <a:bodyPr/>
          <a:lstStyle>
            <a:lvl1pPr>
              <a:defRPr smtClean="0"/>
            </a:lvl1pPr>
          </a:lstStyle>
          <a:p>
            <a:fld id="{EF3592C3-84BD-4D48-8B4B-D669F0DF77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4" name="Slide Number Placeholder 3"/>
          <p:cNvSpPr>
            <a:spLocks noGrp="1"/>
          </p:cNvSpPr>
          <p:nvPr>
            <p:ph type="sldNum" sz="quarter" idx="11"/>
          </p:nvPr>
        </p:nvSpPr>
        <p:spPr>
          <a:xfrm>
            <a:off x="4521200" y="6451212"/>
            <a:ext cx="660400" cy="273051"/>
          </a:xfrm>
          <a:prstGeom prst="rect">
            <a:avLst/>
          </a:prstGeom>
        </p:spPr>
        <p:txBody>
          <a:bodyPr/>
          <a:lstStyle>
            <a:lvl1pPr>
              <a:defRPr smtClean="0"/>
            </a:lvl1pPr>
          </a:lstStyle>
          <a:p>
            <a:fld id="{EF3592C3-84BD-4D48-8B4B-D669F0DF77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4521200" y="6451212"/>
            <a:ext cx="660400" cy="273051"/>
          </a:xfrm>
          <a:prstGeom prst="rect">
            <a:avLst/>
          </a:prstGeom>
        </p:spPr>
        <p:txBody>
          <a:bodyPr/>
          <a:lstStyle>
            <a:lvl1pPr>
              <a:defRPr smtClean="0"/>
            </a:lvl1pPr>
          </a:lstStyle>
          <a:p>
            <a:fld id="{EF3592C3-84BD-4D48-8B4B-D669F0DF77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6" name="Slide Number Placeholder 5"/>
          <p:cNvSpPr>
            <a:spLocks noGrp="1"/>
          </p:cNvSpPr>
          <p:nvPr>
            <p:ph type="sldNum" sz="quarter" idx="11"/>
          </p:nvPr>
        </p:nvSpPr>
        <p:spPr>
          <a:xfrm>
            <a:off x="4521200" y="6451212"/>
            <a:ext cx="660400" cy="273051"/>
          </a:xfrm>
          <a:prstGeom prst="rect">
            <a:avLst/>
          </a:prstGeom>
        </p:spPr>
        <p:txBody>
          <a:bodyPr/>
          <a:lstStyle>
            <a:lvl1pPr>
              <a:defRPr smtClean="0"/>
            </a:lvl1pPr>
          </a:lstStyle>
          <a:p>
            <a:fld id="{EF3592C3-84BD-4D48-8B4B-D669F0DF77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6" name="Slide Number Placeholder 5"/>
          <p:cNvSpPr>
            <a:spLocks noGrp="1"/>
          </p:cNvSpPr>
          <p:nvPr>
            <p:ph type="sldNum" sz="quarter" idx="11"/>
          </p:nvPr>
        </p:nvSpPr>
        <p:spPr>
          <a:xfrm>
            <a:off x="4521200" y="6451212"/>
            <a:ext cx="660400" cy="273051"/>
          </a:xfrm>
          <a:prstGeom prst="rect">
            <a:avLst/>
          </a:prstGeom>
        </p:spPr>
        <p:txBody>
          <a:bodyPr/>
          <a:lstStyle>
            <a:lvl1pPr>
              <a:defRPr smtClean="0"/>
            </a:lvl1pPr>
          </a:lstStyle>
          <a:p>
            <a:fld id="{EF3592C3-84BD-4D48-8B4B-D669F0DF77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5664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CA" smtClean="0"/>
              <a:t>Click to edit Master title style</a:t>
            </a:r>
            <a:endParaRPr lang="en-US"/>
          </a:p>
        </p:txBody>
      </p:sp>
      <p:sp>
        <p:nvSpPr>
          <p:cNvPr id="1027" name="Rectangle 3"/>
          <p:cNvSpPr>
            <a:spLocks noGrp="1" noChangeArrowheads="1"/>
          </p:cNvSpPr>
          <p:nvPr>
            <p:ph type="body" idx="1"/>
          </p:nvPr>
        </p:nvSpPr>
        <p:spPr bwMode="auto">
          <a:xfrm>
            <a:off x="457200" y="1169110"/>
            <a:ext cx="8229600" cy="49570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pic>
        <p:nvPicPr>
          <p:cNvPr id="1031" name="Picture 7" descr="YorkULogoHor(large)"/>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0" y="6313525"/>
            <a:ext cx="1365250" cy="544475"/>
          </a:xfrm>
          <a:prstGeom prst="rect">
            <a:avLst/>
          </a:prstGeom>
          <a:noFill/>
        </p:spPr>
      </p:pic>
      <p:sp>
        <p:nvSpPr>
          <p:cNvPr id="7" name="TextBox 6"/>
          <p:cNvSpPr txBox="1"/>
          <p:nvPr/>
        </p:nvSpPr>
        <p:spPr>
          <a:xfrm>
            <a:off x="6523264" y="6447263"/>
            <a:ext cx="2620736" cy="276999"/>
          </a:xfrm>
          <a:prstGeom prst="rect">
            <a:avLst/>
          </a:prstGeom>
          <a:noFill/>
        </p:spPr>
        <p:txBody>
          <a:bodyPr wrap="square" rtlCol="0">
            <a:spAutoFit/>
          </a:bodyPr>
          <a:lstStyle/>
          <a:p>
            <a:r>
              <a:rPr lang="en-US" sz="1200" dirty="0" smtClean="0"/>
              <a:t>Last Updated:  </a:t>
            </a:r>
            <a:r>
              <a:rPr lang="en-CA" sz="1200" dirty="0" smtClean="0"/>
              <a:t>2014-01-30 8:53 PM</a:t>
            </a:r>
            <a:endParaRPr lang="en-US" sz="1200" dirty="0"/>
          </a:p>
        </p:txBody>
      </p:sp>
      <p:sp>
        <p:nvSpPr>
          <p:cNvPr id="8" name="TextBox 7"/>
          <p:cNvSpPr txBox="1"/>
          <p:nvPr/>
        </p:nvSpPr>
        <p:spPr>
          <a:xfrm>
            <a:off x="1365250" y="6322237"/>
            <a:ext cx="874759" cy="276999"/>
          </a:xfrm>
          <a:prstGeom prst="rect">
            <a:avLst/>
          </a:prstGeom>
          <a:noFill/>
        </p:spPr>
        <p:txBody>
          <a:bodyPr wrap="none" rtlCol="0">
            <a:spAutoFit/>
          </a:bodyPr>
          <a:lstStyle/>
          <a:p>
            <a:r>
              <a:rPr lang="en-US" sz="1200" dirty="0" smtClean="0"/>
              <a:t>CSE 2011</a:t>
            </a:r>
            <a:endParaRPr lang="en-US" sz="1200" dirty="0"/>
          </a:p>
        </p:txBody>
      </p:sp>
      <p:sp>
        <p:nvSpPr>
          <p:cNvPr id="9" name="TextBox 8"/>
          <p:cNvSpPr txBox="1"/>
          <p:nvPr/>
        </p:nvSpPr>
        <p:spPr>
          <a:xfrm>
            <a:off x="1365250" y="6542901"/>
            <a:ext cx="1074107" cy="276999"/>
          </a:xfrm>
          <a:prstGeom prst="rect">
            <a:avLst/>
          </a:prstGeom>
          <a:noFill/>
        </p:spPr>
        <p:txBody>
          <a:bodyPr wrap="none" rtlCol="0">
            <a:spAutoFit/>
          </a:bodyPr>
          <a:lstStyle/>
          <a:p>
            <a:r>
              <a:rPr lang="en-US" sz="1200" dirty="0" smtClean="0"/>
              <a:t>Prof. J. Elder</a:t>
            </a:r>
            <a:endParaRPr lang="en-US" sz="1200" dirty="0"/>
          </a:p>
        </p:txBody>
      </p:sp>
      <p:sp>
        <p:nvSpPr>
          <p:cNvPr id="10" name="TextBox 9"/>
          <p:cNvSpPr txBox="1"/>
          <p:nvPr/>
        </p:nvSpPr>
        <p:spPr>
          <a:xfrm>
            <a:off x="4292600" y="6447263"/>
            <a:ext cx="560745" cy="276999"/>
          </a:xfrm>
          <a:prstGeom prst="rect">
            <a:avLst/>
          </a:prstGeom>
          <a:noFill/>
        </p:spPr>
        <p:txBody>
          <a:bodyPr wrap="none" rtlCol="0">
            <a:spAutoFit/>
          </a:bodyPr>
          <a:lstStyle/>
          <a:p>
            <a:r>
              <a:rPr lang="en-US" sz="1200" dirty="0" smtClean="0"/>
              <a:t>- </a:t>
            </a:r>
            <a:fld id="{B2C42470-DA64-F644-A452-83824504D888}" type="slidenum">
              <a:rPr lang="en-US" sz="1200" smtClean="0"/>
              <a:pPr/>
              <a:t>‹#›</a:t>
            </a:fld>
            <a:r>
              <a:rPr lang="en-US" sz="1200" dirty="0" smtClean="0"/>
              <a:t> -</a:t>
            </a:r>
            <a:endParaRPr lang="en-US" sz="12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Arial" pitchFamily="-110" charset="0"/>
        </a:defRPr>
      </a:lvl2pPr>
      <a:lvl3pPr algn="ctr" rtl="0" eaLnBrk="1" fontAlgn="base" hangingPunct="1">
        <a:spcBef>
          <a:spcPct val="0"/>
        </a:spcBef>
        <a:spcAft>
          <a:spcPct val="0"/>
        </a:spcAft>
        <a:defRPr sz="3200">
          <a:solidFill>
            <a:schemeClr val="tx2"/>
          </a:solidFill>
          <a:latin typeface="Arial" pitchFamily="-110" charset="0"/>
        </a:defRPr>
      </a:lvl3pPr>
      <a:lvl4pPr algn="ctr" rtl="0" eaLnBrk="1" fontAlgn="base" hangingPunct="1">
        <a:spcBef>
          <a:spcPct val="0"/>
        </a:spcBef>
        <a:spcAft>
          <a:spcPct val="0"/>
        </a:spcAft>
        <a:defRPr sz="3200">
          <a:solidFill>
            <a:schemeClr val="tx2"/>
          </a:solidFill>
          <a:latin typeface="Arial" pitchFamily="-110" charset="0"/>
        </a:defRPr>
      </a:lvl4pPr>
      <a:lvl5pPr algn="ctr" rtl="0" eaLnBrk="1" fontAlgn="base" hangingPunct="1">
        <a:spcBef>
          <a:spcPct val="0"/>
        </a:spcBef>
        <a:spcAft>
          <a:spcPct val="0"/>
        </a:spcAft>
        <a:defRPr sz="3200">
          <a:solidFill>
            <a:schemeClr val="tx2"/>
          </a:solidFill>
          <a:latin typeface="Arial" pitchFamily="-110" charset="0"/>
        </a:defRPr>
      </a:lvl5pPr>
      <a:lvl6pPr marL="457200" algn="ctr" rtl="0" eaLnBrk="1" fontAlgn="base" hangingPunct="1">
        <a:spcBef>
          <a:spcPct val="0"/>
        </a:spcBef>
        <a:spcAft>
          <a:spcPct val="0"/>
        </a:spcAft>
        <a:defRPr sz="3200">
          <a:solidFill>
            <a:schemeClr val="tx2"/>
          </a:solidFill>
          <a:latin typeface="Arial" pitchFamily="-110" charset="0"/>
        </a:defRPr>
      </a:lvl6pPr>
      <a:lvl7pPr marL="914400" algn="ctr" rtl="0" eaLnBrk="1" fontAlgn="base" hangingPunct="1">
        <a:spcBef>
          <a:spcPct val="0"/>
        </a:spcBef>
        <a:spcAft>
          <a:spcPct val="0"/>
        </a:spcAft>
        <a:defRPr sz="3200">
          <a:solidFill>
            <a:schemeClr val="tx2"/>
          </a:solidFill>
          <a:latin typeface="Arial" pitchFamily="-110" charset="0"/>
        </a:defRPr>
      </a:lvl7pPr>
      <a:lvl8pPr marL="1371600" algn="ctr" rtl="0" eaLnBrk="1" fontAlgn="base" hangingPunct="1">
        <a:spcBef>
          <a:spcPct val="0"/>
        </a:spcBef>
        <a:spcAft>
          <a:spcPct val="0"/>
        </a:spcAft>
        <a:defRPr sz="3200">
          <a:solidFill>
            <a:schemeClr val="tx2"/>
          </a:solidFill>
          <a:latin typeface="Arial" pitchFamily="-110" charset="0"/>
        </a:defRPr>
      </a:lvl8pPr>
      <a:lvl9pPr marL="1828800" algn="ctr" rtl="0" eaLnBrk="1" fontAlgn="base" hangingPunct="1">
        <a:spcBef>
          <a:spcPct val="0"/>
        </a:spcBef>
        <a:spcAft>
          <a:spcPct val="0"/>
        </a:spcAft>
        <a:defRPr sz="3200">
          <a:solidFill>
            <a:schemeClr val="tx2"/>
          </a:solidFill>
          <a:latin typeface="Arial" pitchFamily="-110" charset="0"/>
        </a:defRPr>
      </a:lvl9pPr>
    </p:titleStyle>
    <p:bodyStyle>
      <a:lvl1pPr marL="342900" indent="-342900" algn="l" rtl="0" eaLnBrk="1" fontAlgn="base" hangingPunct="1">
        <a:spcBef>
          <a:spcPct val="50000"/>
        </a:spcBef>
        <a:spcAft>
          <a:spcPct val="0"/>
        </a:spcAft>
        <a:buClr>
          <a:schemeClr val="tx2"/>
        </a:buClr>
        <a:buFont typeface="Wingdings" charset="2"/>
        <a:buChar char="Ø"/>
        <a:defRPr sz="2400">
          <a:solidFill>
            <a:schemeClr val="tx1"/>
          </a:solidFill>
          <a:latin typeface="+mn-lt"/>
          <a:ea typeface="+mn-ea"/>
          <a:cs typeface="+mn-cs"/>
        </a:defRPr>
      </a:lvl1pPr>
      <a:lvl2pPr marL="742950" indent="-285750" algn="l" rtl="0" eaLnBrk="1" fontAlgn="base" hangingPunct="1">
        <a:spcBef>
          <a:spcPct val="50000"/>
        </a:spcBef>
        <a:spcAft>
          <a:spcPct val="0"/>
        </a:spcAft>
        <a:buClr>
          <a:schemeClr val="accent2"/>
        </a:buClr>
        <a:buFont typeface="Wingdings" charset="2"/>
        <a:buChar char="q"/>
        <a:defRPr sz="2000">
          <a:solidFill>
            <a:schemeClr val="tx1"/>
          </a:solidFill>
          <a:latin typeface="+mn-lt"/>
          <a:ea typeface="ＭＳ Ｐゴシック" pitchFamily="-110" charset="-128"/>
        </a:defRPr>
      </a:lvl2pPr>
      <a:lvl3pPr marL="1143000" indent="-228600" algn="l" rtl="0" eaLnBrk="1" fontAlgn="base" hangingPunct="1">
        <a:spcBef>
          <a:spcPct val="50000"/>
        </a:spcBef>
        <a:spcAft>
          <a:spcPct val="0"/>
        </a:spcAft>
        <a:buClr>
          <a:schemeClr val="accent3"/>
        </a:buClr>
        <a:buFont typeface="Wingdings" charset="2"/>
        <a:buChar char="²"/>
        <a:defRPr>
          <a:solidFill>
            <a:schemeClr val="tx1"/>
          </a:solidFill>
          <a:latin typeface="+mn-lt"/>
          <a:ea typeface="ＭＳ Ｐゴシック" pitchFamily="-110" charset="-128"/>
        </a:defRPr>
      </a:lvl3pPr>
      <a:lvl4pPr marL="1600200" indent="-228600" algn="l" rtl="0" eaLnBrk="1" fontAlgn="base" hangingPunct="1">
        <a:spcBef>
          <a:spcPct val="50000"/>
        </a:spcBef>
        <a:spcAft>
          <a:spcPct val="0"/>
        </a:spcAft>
        <a:buClr>
          <a:srgbClr val="FF00FF"/>
        </a:buClr>
        <a:buFont typeface="Wingdings" charset="2"/>
        <a:buChar char="v"/>
        <a:defRPr sz="1600">
          <a:solidFill>
            <a:schemeClr val="tx1"/>
          </a:solidFill>
          <a:latin typeface="+mn-lt"/>
          <a:ea typeface="ＭＳ Ｐゴシック" pitchFamily="-110" charset="-128"/>
        </a:defRPr>
      </a:lvl4pPr>
      <a:lvl5pPr marL="2057400" indent="-228600" algn="l" rtl="0" eaLnBrk="1" fontAlgn="base" hangingPunct="1">
        <a:spcBef>
          <a:spcPct val="50000"/>
        </a:spcBef>
        <a:spcAft>
          <a:spcPct val="0"/>
        </a:spcAft>
        <a:buFont typeface="Arial"/>
        <a:buChar char="•"/>
        <a:defRPr sz="1400">
          <a:solidFill>
            <a:schemeClr val="tx1"/>
          </a:solidFill>
          <a:latin typeface="+mn-lt"/>
          <a:ea typeface="ＭＳ Ｐゴシック" pitchFamily="-110" charset="-128"/>
        </a:defRPr>
      </a:lvl5pPr>
      <a:lvl6pPr marL="25146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6pPr>
      <a:lvl7pPr marL="29718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7pPr>
      <a:lvl8pPr marL="34290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8pPr>
      <a:lvl9pPr marL="38862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Microsoft_Excel_97-2003_Worksheet1.xls"/></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Microsoft_Excel_97-2003_Worksheet2.xls"/></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mtClean="0"/>
              <a:t>Maps, Hash Tables and Dictionaries</a:t>
            </a:r>
            <a:endParaRPr lang="en-US" dirty="0"/>
          </a:p>
        </p:txBody>
      </p:sp>
      <p:sp>
        <p:nvSpPr>
          <p:cNvPr id="7" name="Subtitle 6"/>
          <p:cNvSpPr>
            <a:spLocks noGrp="1"/>
          </p:cNvSpPr>
          <p:nvPr>
            <p:ph type="subTitle" idx="1"/>
          </p:nvPr>
        </p:nvSpPr>
        <p:spPr>
          <a:xfrm>
            <a:off x="1371600" y="3886200"/>
            <a:ext cx="4684143" cy="1752600"/>
          </a:xfrm>
        </p:spPr>
        <p:txBody>
          <a:bodyPr/>
          <a:lstStyle/>
          <a:p>
            <a:r>
              <a:rPr lang="en-US" dirty="0" smtClean="0"/>
              <a:t>Chapter </a:t>
            </a:r>
            <a:r>
              <a:rPr lang="en-US" dirty="0"/>
              <a:t>10.1, 10.2, 10.3, </a:t>
            </a:r>
            <a:r>
              <a:rPr lang="en-US" dirty="0" smtClean="0"/>
              <a:t>10.5</a:t>
            </a:r>
            <a:endParaRPr lang="en-US" dirty="0"/>
          </a:p>
        </p:txBody>
      </p:sp>
      <p:pic>
        <p:nvPicPr>
          <p:cNvPr id="3455" name="Picture 383" descr="BS01041_"/>
          <p:cNvPicPr>
            <a:picLocks noChangeAspect="1" noChangeArrowheads="1"/>
          </p:cNvPicPr>
          <p:nvPr/>
        </p:nvPicPr>
        <p:blipFill>
          <a:blip r:embed="rId3"/>
          <a:srcRect/>
          <a:stretch>
            <a:fillRect/>
          </a:stretch>
        </p:blipFill>
        <p:spPr bwMode="auto">
          <a:xfrm>
            <a:off x="5879484" y="3600450"/>
            <a:ext cx="2851850" cy="220155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The put(k,v) Algorithm</a:t>
            </a:r>
          </a:p>
        </p:txBody>
      </p:sp>
      <p:sp>
        <p:nvSpPr>
          <p:cNvPr id="155651" name="Rectangle 3" descr="Rectangle: Click to edit Master text styles&#10;Second level&#10;Third level&#10;Fourth level&#10;Fifth level"/>
          <p:cNvSpPr>
            <a:spLocks noGrp="1" noChangeArrowheads="1"/>
          </p:cNvSpPr>
          <p:nvPr>
            <p:ph type="body" idx="1"/>
          </p:nvPr>
        </p:nvSpPr>
        <p:spPr>
          <a:xfrm>
            <a:off x="609600" y="1261037"/>
            <a:ext cx="8001000" cy="4114800"/>
          </a:xfrm>
        </p:spPr>
        <p:txBody>
          <a:bodyPr/>
          <a:lstStyle/>
          <a:p>
            <a:pPr>
              <a:lnSpc>
                <a:spcPct val="80000"/>
              </a:lnSpc>
              <a:buFont typeface="Wingdings" pitchFamily="39" charset="2"/>
              <a:buNone/>
            </a:pPr>
            <a:r>
              <a:rPr lang="en-US" sz="2000" b="1" dirty="0"/>
              <a:t>Algorithm </a:t>
            </a:r>
            <a:r>
              <a:rPr lang="en-US" sz="2000" dirty="0" err="1"/>
              <a:t>put(</a:t>
            </a:r>
            <a:r>
              <a:rPr lang="en-US" sz="2000" i="1" dirty="0" err="1"/>
              <a:t>k,v</a:t>
            </a:r>
            <a:r>
              <a:rPr lang="en-US" sz="2000" dirty="0"/>
              <a:t>):				</a:t>
            </a:r>
          </a:p>
          <a:p>
            <a:pPr>
              <a:lnSpc>
                <a:spcPct val="80000"/>
              </a:lnSpc>
              <a:buFont typeface="Wingdings" pitchFamily="39" charset="2"/>
              <a:buNone/>
            </a:pPr>
            <a:r>
              <a:rPr lang="en-US" sz="2000" i="1" dirty="0"/>
              <a:t>B	</a:t>
            </a:r>
            <a:r>
              <a:rPr lang="en-US" sz="2000" dirty="0"/>
              <a:t>=</a:t>
            </a:r>
            <a:r>
              <a:rPr lang="en-US" sz="2000" i="1" dirty="0"/>
              <a:t> </a:t>
            </a:r>
            <a:r>
              <a:rPr lang="en-US" sz="2000" i="1" dirty="0" err="1"/>
              <a:t>S.</a:t>
            </a:r>
            <a:r>
              <a:rPr lang="en-US" sz="2000" dirty="0" err="1"/>
              <a:t>positions</a:t>
            </a:r>
            <a:r>
              <a:rPr lang="en-US" sz="2000" dirty="0"/>
              <a:t>()		</a:t>
            </a:r>
          </a:p>
          <a:p>
            <a:pPr>
              <a:lnSpc>
                <a:spcPct val="80000"/>
              </a:lnSpc>
              <a:buFont typeface="Wingdings" pitchFamily="39" charset="2"/>
              <a:buNone/>
            </a:pPr>
            <a:r>
              <a:rPr lang="en-US" sz="2000" b="1" dirty="0"/>
              <a:t>while </a:t>
            </a:r>
            <a:r>
              <a:rPr lang="en-US" sz="2000" i="1" dirty="0" err="1"/>
              <a:t>B.</a:t>
            </a:r>
            <a:r>
              <a:rPr lang="en-US" sz="2000" dirty="0" err="1"/>
              <a:t>hasNext</a:t>
            </a:r>
            <a:r>
              <a:rPr lang="en-US" sz="2000" dirty="0"/>
              <a:t>() </a:t>
            </a:r>
            <a:r>
              <a:rPr lang="en-US" sz="2000" b="1" dirty="0"/>
              <a:t>do	</a:t>
            </a:r>
          </a:p>
          <a:p>
            <a:pPr>
              <a:lnSpc>
                <a:spcPct val="80000"/>
              </a:lnSpc>
              <a:buFont typeface="Wingdings" pitchFamily="39" charset="2"/>
              <a:buNone/>
            </a:pPr>
            <a:r>
              <a:rPr lang="en-US" sz="2000" dirty="0"/>
              <a:t>	</a:t>
            </a:r>
            <a:r>
              <a:rPr lang="en-US" sz="2000" i="1" dirty="0" err="1"/>
              <a:t>p</a:t>
            </a:r>
            <a:r>
              <a:rPr lang="en-US" sz="2000" i="1" dirty="0"/>
              <a:t> </a:t>
            </a:r>
            <a:r>
              <a:rPr lang="en-US" sz="2000" dirty="0"/>
              <a:t>=</a:t>
            </a:r>
            <a:r>
              <a:rPr lang="en-US" sz="2000" i="1" dirty="0"/>
              <a:t> </a:t>
            </a:r>
            <a:r>
              <a:rPr lang="en-US" sz="2000" i="1" dirty="0" err="1"/>
              <a:t>B.</a:t>
            </a:r>
            <a:r>
              <a:rPr lang="en-US" sz="2000" dirty="0" err="1"/>
              <a:t>next</a:t>
            </a:r>
            <a:r>
              <a:rPr lang="en-US" sz="2000" dirty="0"/>
              <a:t>()		</a:t>
            </a:r>
          </a:p>
          <a:p>
            <a:pPr>
              <a:lnSpc>
                <a:spcPct val="80000"/>
              </a:lnSpc>
              <a:buFont typeface="Wingdings" pitchFamily="39" charset="2"/>
              <a:buNone/>
            </a:pPr>
            <a:r>
              <a:rPr lang="en-US" sz="2000" dirty="0"/>
              <a:t>	</a:t>
            </a:r>
            <a:r>
              <a:rPr lang="en-US" sz="2000" b="1" dirty="0"/>
              <a:t>if </a:t>
            </a:r>
            <a:r>
              <a:rPr lang="en-US" sz="2000" i="1" dirty="0" err="1"/>
              <a:t>p.</a:t>
            </a:r>
            <a:r>
              <a:rPr lang="en-US" sz="2000" dirty="0" err="1"/>
              <a:t>element</a:t>
            </a:r>
            <a:r>
              <a:rPr lang="en-US" sz="2000" dirty="0"/>
              <a:t>()</a:t>
            </a:r>
            <a:r>
              <a:rPr lang="en-US" sz="2000" i="1" dirty="0" smtClean="0"/>
              <a:t>.</a:t>
            </a:r>
            <a:r>
              <a:rPr lang="en-US" sz="2000" dirty="0" err="1" smtClean="0"/>
              <a:t>getKey</a:t>
            </a:r>
            <a:r>
              <a:rPr lang="en-US" sz="2000" dirty="0"/>
              <a:t>() = </a:t>
            </a:r>
            <a:r>
              <a:rPr lang="en-US" sz="2000" i="1" dirty="0"/>
              <a:t>k  </a:t>
            </a:r>
            <a:r>
              <a:rPr lang="en-US" sz="2000" b="1" dirty="0"/>
              <a:t>then	</a:t>
            </a:r>
            <a:r>
              <a:rPr lang="en-US" sz="2000" dirty="0"/>
              <a:t>	</a:t>
            </a:r>
          </a:p>
          <a:p>
            <a:pPr>
              <a:lnSpc>
                <a:spcPct val="80000"/>
              </a:lnSpc>
              <a:buFont typeface="Wingdings" pitchFamily="39" charset="2"/>
              <a:buNone/>
            </a:pPr>
            <a:r>
              <a:rPr lang="en-US" sz="2000" dirty="0"/>
              <a:t>		</a:t>
            </a:r>
            <a:r>
              <a:rPr lang="en-US" sz="2000" i="1" dirty="0"/>
              <a:t>t </a:t>
            </a:r>
            <a:r>
              <a:rPr lang="en-US" sz="2000" dirty="0"/>
              <a:t>=</a:t>
            </a:r>
            <a:r>
              <a:rPr lang="en-US" sz="2000" i="1" dirty="0"/>
              <a:t> </a:t>
            </a:r>
            <a:r>
              <a:rPr lang="en-US" sz="2000" i="1" dirty="0" err="1"/>
              <a:t>p.</a:t>
            </a:r>
            <a:r>
              <a:rPr lang="en-US" sz="2000" dirty="0" err="1"/>
              <a:t>element</a:t>
            </a:r>
            <a:r>
              <a:rPr lang="en-US" sz="2000" dirty="0"/>
              <a:t>()</a:t>
            </a:r>
            <a:r>
              <a:rPr lang="en-US" sz="2000" i="1" dirty="0" smtClean="0"/>
              <a:t>.</a:t>
            </a:r>
            <a:r>
              <a:rPr lang="en-US" sz="2000" dirty="0" err="1" smtClean="0"/>
              <a:t>getValue</a:t>
            </a:r>
            <a:r>
              <a:rPr lang="en-US" sz="2000" dirty="0"/>
              <a:t>()	</a:t>
            </a:r>
          </a:p>
          <a:p>
            <a:pPr>
              <a:lnSpc>
                <a:spcPct val="80000"/>
              </a:lnSpc>
              <a:buFont typeface="Wingdings" pitchFamily="39" charset="2"/>
              <a:buNone/>
            </a:pPr>
            <a:r>
              <a:rPr lang="en-US" sz="2000" dirty="0"/>
              <a:t>		</a:t>
            </a:r>
            <a:r>
              <a:rPr lang="en-US" sz="2000" i="1" dirty="0" err="1" smtClean="0"/>
              <a:t>S.</a:t>
            </a:r>
            <a:r>
              <a:rPr lang="en-US" sz="2000" dirty="0" err="1" smtClean="0"/>
              <a:t>set</a:t>
            </a:r>
            <a:r>
              <a:rPr lang="en-US" sz="2000" dirty="0" smtClean="0"/>
              <a:t>(</a:t>
            </a:r>
            <a:r>
              <a:rPr lang="en-US" sz="2000" i="1" dirty="0"/>
              <a:t>p,</a:t>
            </a:r>
            <a:r>
              <a:rPr lang="en-US" sz="2000" dirty="0"/>
              <a:t>(</a:t>
            </a:r>
            <a:r>
              <a:rPr lang="en-US" sz="2000" i="1" dirty="0" err="1"/>
              <a:t>k</a:t>
            </a:r>
            <a:r>
              <a:rPr lang="en-US" sz="2000" dirty="0" err="1"/>
              <a:t>,</a:t>
            </a:r>
            <a:r>
              <a:rPr lang="en-US" sz="2000" i="1" dirty="0" err="1"/>
              <a:t>v</a:t>
            </a:r>
            <a:r>
              <a:rPr lang="en-US" sz="2000" dirty="0"/>
              <a:t>))	</a:t>
            </a:r>
          </a:p>
          <a:p>
            <a:pPr>
              <a:lnSpc>
                <a:spcPct val="80000"/>
              </a:lnSpc>
              <a:buFont typeface="Wingdings" pitchFamily="39" charset="2"/>
              <a:buNone/>
            </a:pPr>
            <a:r>
              <a:rPr lang="en-US" sz="2000" dirty="0"/>
              <a:t>		</a:t>
            </a:r>
            <a:r>
              <a:rPr lang="en-US" sz="2000" b="1" dirty="0"/>
              <a:t>return </a:t>
            </a:r>
            <a:r>
              <a:rPr lang="en-US" sz="2000" i="1" dirty="0" err="1"/>
              <a:t>t</a:t>
            </a:r>
            <a:r>
              <a:rPr lang="en-US" sz="2000" i="1" dirty="0"/>
              <a:t>	</a:t>
            </a:r>
            <a:r>
              <a:rPr lang="en-US" sz="2000" dirty="0">
                <a:solidFill>
                  <a:schemeClr val="tx2"/>
                </a:solidFill>
              </a:rPr>
              <a:t>{return the old value}</a:t>
            </a:r>
            <a:r>
              <a:rPr lang="en-US" sz="2000" i="1" dirty="0"/>
              <a:t>	</a:t>
            </a:r>
          </a:p>
          <a:p>
            <a:pPr>
              <a:lnSpc>
                <a:spcPct val="80000"/>
              </a:lnSpc>
              <a:buFont typeface="Wingdings" pitchFamily="39" charset="2"/>
              <a:buNone/>
            </a:pPr>
            <a:r>
              <a:rPr lang="en-US" sz="2000" i="1" dirty="0" err="1"/>
              <a:t>S</a:t>
            </a:r>
            <a:r>
              <a:rPr lang="en-US" sz="2000" i="1" dirty="0" err="1" smtClean="0"/>
              <a:t>.</a:t>
            </a:r>
            <a:r>
              <a:rPr lang="en-US" sz="2000" dirty="0" err="1" smtClean="0"/>
              <a:t>addLast</a:t>
            </a:r>
            <a:r>
              <a:rPr lang="en-US" sz="2000" dirty="0"/>
              <a:t>((</a:t>
            </a:r>
            <a:r>
              <a:rPr lang="en-US" sz="2000" i="1" dirty="0" err="1"/>
              <a:t>k,v</a:t>
            </a:r>
            <a:r>
              <a:rPr lang="en-US" sz="2000" dirty="0"/>
              <a:t>))			</a:t>
            </a:r>
          </a:p>
          <a:p>
            <a:pPr>
              <a:lnSpc>
                <a:spcPct val="80000"/>
              </a:lnSpc>
              <a:buFont typeface="Wingdings" pitchFamily="39" charset="2"/>
              <a:buNone/>
            </a:pPr>
            <a:r>
              <a:rPr lang="en-US" sz="2000" i="1" dirty="0" err="1"/>
              <a:t>n</a:t>
            </a:r>
            <a:r>
              <a:rPr lang="en-US" sz="2000" i="1" dirty="0"/>
              <a:t> </a:t>
            </a:r>
            <a:r>
              <a:rPr lang="en-US" sz="2000" dirty="0"/>
              <a:t>=</a:t>
            </a:r>
            <a:r>
              <a:rPr lang="en-US" sz="2000" i="1" dirty="0"/>
              <a:t> </a:t>
            </a:r>
            <a:r>
              <a:rPr lang="en-US" sz="2000" i="1" dirty="0" err="1"/>
              <a:t>n</a:t>
            </a:r>
            <a:r>
              <a:rPr lang="en-US" sz="2000" i="1" dirty="0"/>
              <a:t> </a:t>
            </a:r>
            <a:r>
              <a:rPr lang="en-US" sz="2000" dirty="0"/>
              <a:t>+ 1 	</a:t>
            </a:r>
            <a:r>
              <a:rPr lang="en-US" sz="2000" dirty="0">
                <a:solidFill>
                  <a:schemeClr val="tx2"/>
                </a:solidFill>
              </a:rPr>
              <a:t>{increment variable storing number of entries}</a:t>
            </a:r>
            <a:endParaRPr lang="en-US" sz="2000" i="1" dirty="0">
              <a:solidFill>
                <a:schemeClr val="tx2"/>
              </a:solidFill>
            </a:endParaRPr>
          </a:p>
          <a:p>
            <a:pPr>
              <a:lnSpc>
                <a:spcPct val="80000"/>
              </a:lnSpc>
              <a:buFont typeface="Wingdings" pitchFamily="39" charset="2"/>
              <a:buNone/>
            </a:pPr>
            <a:r>
              <a:rPr lang="en-US" sz="2000" b="1" dirty="0"/>
              <a:t>return null	</a:t>
            </a:r>
            <a:r>
              <a:rPr lang="en-US" sz="2000" dirty="0">
                <a:solidFill>
                  <a:schemeClr val="tx2"/>
                </a:solidFill>
              </a:rPr>
              <a:t>{there was no previous entry with key equal to </a:t>
            </a:r>
            <a:r>
              <a:rPr lang="en-US" sz="2000" i="1" dirty="0" err="1">
                <a:solidFill>
                  <a:schemeClr val="tx2"/>
                </a:solidFill>
              </a:rPr>
              <a:t>k</a:t>
            </a:r>
            <a:r>
              <a:rPr lang="en-US" sz="2000" dirty="0">
                <a:solidFill>
                  <a:schemeClr val="tx2"/>
                </a:solidFill>
              </a:rPr>
              <a:t>}</a:t>
            </a:r>
            <a:endParaRPr lang="en-US" sz="1800" dirty="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The remove(k) Algorithm</a:t>
            </a:r>
          </a:p>
        </p:txBody>
      </p:sp>
      <p:sp>
        <p:nvSpPr>
          <p:cNvPr id="156675" name="Rectangle 3" descr="Rectangle: Click to edit Master text styles&#10;Second level&#10;Third level&#10;Fourth level&#10;Fifth level"/>
          <p:cNvSpPr>
            <a:spLocks noGrp="1" noChangeArrowheads="1"/>
          </p:cNvSpPr>
          <p:nvPr>
            <p:ph type="body" idx="1"/>
          </p:nvPr>
        </p:nvSpPr>
        <p:spPr>
          <a:xfrm>
            <a:off x="609600" y="1225515"/>
            <a:ext cx="8229600" cy="4114800"/>
          </a:xfrm>
        </p:spPr>
        <p:txBody>
          <a:bodyPr/>
          <a:lstStyle/>
          <a:p>
            <a:pPr>
              <a:lnSpc>
                <a:spcPct val="90000"/>
              </a:lnSpc>
              <a:buFont typeface="Wingdings" pitchFamily="39" charset="2"/>
              <a:buNone/>
            </a:pPr>
            <a:r>
              <a:rPr lang="en-US" sz="2400" b="1" dirty="0"/>
              <a:t>Algorithm </a:t>
            </a:r>
            <a:r>
              <a:rPr lang="en-US" sz="2400" dirty="0" err="1"/>
              <a:t>remove(</a:t>
            </a:r>
            <a:r>
              <a:rPr lang="en-US" sz="2400" i="1" dirty="0" err="1"/>
              <a:t>k</a:t>
            </a:r>
            <a:r>
              <a:rPr lang="en-US" sz="2400" dirty="0"/>
              <a:t>):		</a:t>
            </a:r>
          </a:p>
          <a:p>
            <a:pPr>
              <a:lnSpc>
                <a:spcPct val="90000"/>
              </a:lnSpc>
              <a:buFont typeface="Wingdings" pitchFamily="39" charset="2"/>
              <a:buNone/>
            </a:pPr>
            <a:r>
              <a:rPr lang="en-US" sz="2400" i="1" dirty="0"/>
              <a:t>B </a:t>
            </a:r>
            <a:r>
              <a:rPr lang="en-US" sz="2400" dirty="0"/>
              <a:t>=</a:t>
            </a:r>
            <a:r>
              <a:rPr lang="en-US" sz="2400" i="1" dirty="0" err="1"/>
              <a:t>S</a:t>
            </a:r>
            <a:r>
              <a:rPr lang="en-US" sz="2400" dirty="0" err="1"/>
              <a:t>.positions</a:t>
            </a:r>
            <a:r>
              <a:rPr lang="en-US" sz="2400" dirty="0"/>
              <a:t>()		</a:t>
            </a:r>
          </a:p>
          <a:p>
            <a:pPr>
              <a:lnSpc>
                <a:spcPct val="90000"/>
              </a:lnSpc>
              <a:buFont typeface="Wingdings" pitchFamily="39" charset="2"/>
              <a:buNone/>
            </a:pPr>
            <a:r>
              <a:rPr lang="en-US" sz="2400" b="1" dirty="0"/>
              <a:t>while </a:t>
            </a:r>
            <a:r>
              <a:rPr lang="en-US" sz="2400" i="1" dirty="0" err="1"/>
              <a:t>B.</a:t>
            </a:r>
            <a:r>
              <a:rPr lang="en-US" sz="2400" dirty="0" err="1"/>
              <a:t>hasNext</a:t>
            </a:r>
            <a:r>
              <a:rPr lang="en-US" sz="2400" dirty="0"/>
              <a:t>() </a:t>
            </a:r>
            <a:r>
              <a:rPr lang="en-US" sz="2400" b="1" dirty="0"/>
              <a:t>do	</a:t>
            </a:r>
          </a:p>
          <a:p>
            <a:pPr>
              <a:lnSpc>
                <a:spcPct val="90000"/>
              </a:lnSpc>
              <a:buFont typeface="Wingdings" pitchFamily="39" charset="2"/>
              <a:buNone/>
            </a:pPr>
            <a:r>
              <a:rPr lang="en-US" sz="2400" dirty="0"/>
              <a:t>	</a:t>
            </a:r>
            <a:r>
              <a:rPr lang="en-US" sz="2400" i="1" dirty="0" err="1"/>
              <a:t>p</a:t>
            </a:r>
            <a:r>
              <a:rPr lang="en-US" sz="2400" i="1" dirty="0"/>
              <a:t> </a:t>
            </a:r>
            <a:r>
              <a:rPr lang="en-US" sz="2400" dirty="0"/>
              <a:t>=</a:t>
            </a:r>
            <a:r>
              <a:rPr lang="en-US" sz="2400" i="1" dirty="0"/>
              <a:t> </a:t>
            </a:r>
            <a:r>
              <a:rPr lang="en-US" sz="2400" i="1" dirty="0" err="1"/>
              <a:t>B.</a:t>
            </a:r>
            <a:r>
              <a:rPr lang="en-US" sz="2400" dirty="0" err="1"/>
              <a:t>next</a:t>
            </a:r>
            <a:r>
              <a:rPr lang="en-US" sz="2400" dirty="0"/>
              <a:t>()		</a:t>
            </a:r>
          </a:p>
          <a:p>
            <a:pPr>
              <a:lnSpc>
                <a:spcPct val="90000"/>
              </a:lnSpc>
              <a:buFont typeface="Wingdings" pitchFamily="39" charset="2"/>
              <a:buNone/>
            </a:pPr>
            <a:r>
              <a:rPr lang="en-US" sz="2400" dirty="0"/>
              <a:t>	</a:t>
            </a:r>
            <a:r>
              <a:rPr lang="en-US" sz="2400" b="1" dirty="0"/>
              <a:t>if </a:t>
            </a:r>
            <a:r>
              <a:rPr lang="en-US" sz="2400" i="1" dirty="0" err="1"/>
              <a:t>p.</a:t>
            </a:r>
            <a:r>
              <a:rPr lang="en-US" sz="2400" dirty="0" err="1"/>
              <a:t>element</a:t>
            </a:r>
            <a:r>
              <a:rPr lang="en-US" sz="2400" dirty="0"/>
              <a:t>()</a:t>
            </a:r>
            <a:r>
              <a:rPr lang="en-US" sz="2400" dirty="0" smtClean="0"/>
              <a:t>.</a:t>
            </a:r>
            <a:r>
              <a:rPr lang="en-US" dirty="0" err="1" smtClean="0"/>
              <a:t>getK</a:t>
            </a:r>
            <a:r>
              <a:rPr lang="en-US" sz="2400" dirty="0" err="1" smtClean="0"/>
              <a:t>ey</a:t>
            </a:r>
            <a:r>
              <a:rPr lang="en-US" sz="2400" dirty="0"/>
              <a:t>() = </a:t>
            </a:r>
            <a:r>
              <a:rPr lang="en-US" sz="2400" i="1" dirty="0"/>
              <a:t>k  </a:t>
            </a:r>
            <a:r>
              <a:rPr lang="en-US" sz="2400" b="1" dirty="0"/>
              <a:t>then	</a:t>
            </a:r>
            <a:r>
              <a:rPr lang="en-US" sz="2400" dirty="0"/>
              <a:t>	</a:t>
            </a:r>
          </a:p>
          <a:p>
            <a:pPr>
              <a:lnSpc>
                <a:spcPct val="90000"/>
              </a:lnSpc>
              <a:buFont typeface="Wingdings" pitchFamily="39" charset="2"/>
              <a:buNone/>
            </a:pPr>
            <a:r>
              <a:rPr lang="en-US" sz="2400" dirty="0"/>
              <a:t>		</a:t>
            </a:r>
            <a:r>
              <a:rPr lang="en-US" sz="2400" i="1" dirty="0"/>
              <a:t>t </a:t>
            </a:r>
            <a:r>
              <a:rPr lang="en-US" sz="2400" dirty="0"/>
              <a:t>=</a:t>
            </a:r>
            <a:r>
              <a:rPr lang="en-US" sz="2400" i="1" dirty="0"/>
              <a:t> </a:t>
            </a:r>
            <a:r>
              <a:rPr lang="en-US" sz="2400" i="1" dirty="0" err="1"/>
              <a:t>p.</a:t>
            </a:r>
            <a:r>
              <a:rPr lang="en-US" sz="2400" dirty="0" err="1"/>
              <a:t>element</a:t>
            </a:r>
            <a:r>
              <a:rPr lang="en-US" sz="2400" dirty="0"/>
              <a:t>()</a:t>
            </a:r>
            <a:r>
              <a:rPr lang="en-US" sz="2400" i="1" dirty="0" smtClean="0"/>
              <a:t>.</a:t>
            </a:r>
            <a:r>
              <a:rPr lang="en-US" dirty="0" err="1" smtClean="0"/>
              <a:t>getV</a:t>
            </a:r>
            <a:r>
              <a:rPr lang="en-US" sz="2400" dirty="0" err="1" smtClean="0"/>
              <a:t>alue</a:t>
            </a:r>
            <a:r>
              <a:rPr lang="en-US" sz="2400" dirty="0"/>
              <a:t>()		</a:t>
            </a:r>
          </a:p>
          <a:p>
            <a:pPr>
              <a:lnSpc>
                <a:spcPct val="90000"/>
              </a:lnSpc>
              <a:buFont typeface="Wingdings" pitchFamily="39" charset="2"/>
              <a:buNone/>
            </a:pPr>
            <a:r>
              <a:rPr lang="en-US" sz="2400" dirty="0"/>
              <a:t>		</a:t>
            </a:r>
            <a:r>
              <a:rPr lang="en-US" sz="2400" i="1" dirty="0" err="1"/>
              <a:t>S.</a:t>
            </a:r>
            <a:r>
              <a:rPr lang="en-US" sz="2400" dirty="0" err="1"/>
              <a:t>remove(</a:t>
            </a:r>
            <a:r>
              <a:rPr lang="en-US" sz="2400" i="1" dirty="0" err="1"/>
              <a:t>p</a:t>
            </a:r>
            <a:r>
              <a:rPr lang="en-US" sz="2400" dirty="0"/>
              <a:t>)		</a:t>
            </a:r>
          </a:p>
          <a:p>
            <a:pPr>
              <a:lnSpc>
                <a:spcPct val="90000"/>
              </a:lnSpc>
              <a:buFont typeface="Wingdings" pitchFamily="39" charset="2"/>
              <a:buNone/>
            </a:pPr>
            <a:r>
              <a:rPr lang="en-US" sz="2400" dirty="0"/>
              <a:t>		</a:t>
            </a:r>
            <a:r>
              <a:rPr lang="en-US" sz="2400" i="1" dirty="0" err="1"/>
              <a:t>n</a:t>
            </a:r>
            <a:r>
              <a:rPr lang="en-US" sz="2400" i="1" dirty="0"/>
              <a:t> = </a:t>
            </a:r>
            <a:r>
              <a:rPr lang="en-US" sz="2400" i="1" dirty="0" err="1"/>
              <a:t>n</a:t>
            </a:r>
            <a:r>
              <a:rPr lang="en-US" sz="2400" i="1" dirty="0"/>
              <a:t> – </a:t>
            </a:r>
            <a:r>
              <a:rPr lang="en-US" sz="2400" dirty="0"/>
              <a:t>1 	</a:t>
            </a:r>
            <a:r>
              <a:rPr lang="en-US" sz="2400" dirty="0">
                <a:solidFill>
                  <a:schemeClr val="tx2"/>
                </a:solidFill>
              </a:rPr>
              <a:t>{decrement number of entries}</a:t>
            </a:r>
            <a:endParaRPr lang="en-US" sz="2400" i="1" dirty="0">
              <a:solidFill>
                <a:schemeClr val="tx2"/>
              </a:solidFill>
            </a:endParaRPr>
          </a:p>
          <a:p>
            <a:pPr>
              <a:lnSpc>
                <a:spcPct val="90000"/>
              </a:lnSpc>
              <a:buFont typeface="Wingdings" pitchFamily="39" charset="2"/>
              <a:buNone/>
            </a:pPr>
            <a:r>
              <a:rPr lang="en-US" sz="2400" dirty="0"/>
              <a:t>		</a:t>
            </a:r>
            <a:r>
              <a:rPr lang="en-US" sz="2400" b="1" dirty="0"/>
              <a:t>return </a:t>
            </a:r>
            <a:r>
              <a:rPr lang="en-US" sz="2400" i="1" dirty="0" err="1"/>
              <a:t>t</a:t>
            </a:r>
            <a:r>
              <a:rPr lang="en-US" sz="2400" i="1" dirty="0"/>
              <a:t>	</a:t>
            </a:r>
            <a:r>
              <a:rPr lang="en-US" sz="2400" dirty="0">
                <a:solidFill>
                  <a:schemeClr val="tx2"/>
                </a:solidFill>
              </a:rPr>
              <a:t>{return the removed value}</a:t>
            </a:r>
            <a:endParaRPr lang="en-US" sz="2400" i="1" dirty="0">
              <a:solidFill>
                <a:schemeClr val="tx2"/>
              </a:solidFill>
            </a:endParaRPr>
          </a:p>
          <a:p>
            <a:pPr>
              <a:lnSpc>
                <a:spcPct val="90000"/>
              </a:lnSpc>
              <a:buFont typeface="Wingdings" pitchFamily="39" charset="2"/>
              <a:buNone/>
            </a:pPr>
            <a:r>
              <a:rPr lang="en-US" sz="2400" b="1" dirty="0"/>
              <a:t>return null		</a:t>
            </a:r>
            <a:r>
              <a:rPr lang="en-US" sz="2400" dirty="0">
                <a:solidFill>
                  <a:schemeClr val="tx2"/>
                </a:solidFill>
              </a:rPr>
              <a:t>{there is no entry with key equal to </a:t>
            </a:r>
            <a:r>
              <a:rPr lang="en-US" sz="2400" i="1" dirty="0" err="1">
                <a:solidFill>
                  <a:schemeClr val="tx2"/>
                </a:solidFill>
              </a:rPr>
              <a:t>k</a:t>
            </a:r>
            <a:r>
              <a:rPr lang="en-US" sz="2400" dirty="0">
                <a:solidFill>
                  <a:schemeClr val="tx2"/>
                </a:solidFill>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z="4000"/>
              <a:t>Performance of a List-Based Map</a:t>
            </a:r>
          </a:p>
        </p:txBody>
      </p:sp>
      <p:sp>
        <p:nvSpPr>
          <p:cNvPr id="131075" name="Rectangle 3" descr="Rectangle: Click to edit Master text styles&#10;Second level&#10;Third level&#10;Fourth level&#10;Fifth level"/>
          <p:cNvSpPr>
            <a:spLocks noGrp="1" noChangeArrowheads="1"/>
          </p:cNvSpPr>
          <p:nvPr>
            <p:ph type="body" sz="half" idx="1"/>
          </p:nvPr>
        </p:nvSpPr>
        <p:spPr>
          <a:xfrm>
            <a:off x="838200" y="1491931"/>
            <a:ext cx="7772400" cy="4343400"/>
          </a:xfrm>
        </p:spPr>
        <p:txBody>
          <a:bodyPr/>
          <a:lstStyle/>
          <a:p>
            <a:r>
              <a:rPr lang="en-US" sz="2400" dirty="0"/>
              <a:t>Performance:</a:t>
            </a:r>
            <a:endParaRPr lang="en-US" sz="2400" dirty="0" smtClean="0"/>
          </a:p>
          <a:p>
            <a:pPr lvl="1"/>
            <a:r>
              <a:rPr lang="en-US" sz="2000" dirty="0" smtClean="0">
                <a:solidFill>
                  <a:schemeClr val="tx2"/>
                </a:solidFill>
              </a:rPr>
              <a:t>put, get</a:t>
            </a:r>
            <a:r>
              <a:rPr lang="en-US" sz="2000" dirty="0" smtClean="0"/>
              <a:t> </a:t>
            </a:r>
            <a:r>
              <a:rPr lang="en-US" sz="2000" dirty="0"/>
              <a:t>and </a:t>
            </a:r>
            <a:r>
              <a:rPr lang="en-US" sz="2000" dirty="0">
                <a:solidFill>
                  <a:schemeClr val="tx2"/>
                </a:solidFill>
              </a:rPr>
              <a:t>remove </a:t>
            </a:r>
            <a:r>
              <a:rPr lang="en-US" sz="2000" dirty="0"/>
              <a:t>take </a:t>
            </a:r>
            <a:r>
              <a:rPr lang="en-US" sz="2000" b="1" i="1" dirty="0" err="1">
                <a:latin typeface="Times New Roman" pitchFamily="39" charset="0"/>
              </a:rPr>
              <a:t>O</a:t>
            </a:r>
            <a:r>
              <a:rPr lang="en-US" sz="2000" dirty="0" err="1">
                <a:latin typeface="Times New Roman" pitchFamily="39" charset="0"/>
              </a:rPr>
              <a:t>(</a:t>
            </a:r>
            <a:r>
              <a:rPr lang="en-US" sz="2000" b="1" i="1" dirty="0" err="1">
                <a:latin typeface="Times New Roman" pitchFamily="39" charset="0"/>
              </a:rPr>
              <a:t>n</a:t>
            </a:r>
            <a:r>
              <a:rPr lang="en-US" sz="2000" dirty="0">
                <a:latin typeface="Times New Roman" pitchFamily="39" charset="0"/>
              </a:rPr>
              <a:t>)</a:t>
            </a:r>
            <a:r>
              <a:rPr lang="en-US" sz="2000" dirty="0"/>
              <a:t> time since in the worst case (the item is not found) we traverse the entire sequence to look for an item with the given key</a:t>
            </a:r>
          </a:p>
          <a:p>
            <a:r>
              <a:rPr lang="en-US" sz="2400" dirty="0"/>
              <a:t>The unsorted list implementation is effective only for</a:t>
            </a:r>
            <a:r>
              <a:rPr lang="en-US" sz="2400" dirty="0" smtClean="0"/>
              <a:t> small maps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0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Maps</a:t>
            </a:r>
          </a:p>
          <a:p>
            <a:r>
              <a:rPr lang="en-US" b="1" dirty="0" smtClean="0">
                <a:solidFill>
                  <a:srgbClr val="800000"/>
                </a:solidFill>
              </a:rPr>
              <a:t>Hashing</a:t>
            </a:r>
          </a:p>
          <a:p>
            <a:r>
              <a:rPr lang="en-US" dirty="0" smtClean="0"/>
              <a:t>Dictionaries</a:t>
            </a:r>
          </a:p>
          <a:p>
            <a:r>
              <a:rPr lang="en-US" dirty="0" smtClean="0"/>
              <a:t>Ordered Maps &amp; Dictionaries</a:t>
            </a:r>
          </a:p>
        </p:txBody>
      </p:sp>
    </p:spTree>
    <p:extLst>
      <p:ext uri="{BB962C8B-B14F-4D97-AF65-F5344CB8AC3E}">
        <p14:creationId xmlns:p14="http://schemas.microsoft.com/office/powerpoint/2010/main" val="1383151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Hash Tables</a:t>
            </a:r>
            <a:endParaRPr lang="en-US" dirty="0"/>
          </a:p>
        </p:txBody>
      </p:sp>
      <p:sp>
        <p:nvSpPr>
          <p:cNvPr id="6" name="Content Placeholder 5"/>
          <p:cNvSpPr>
            <a:spLocks noGrp="1"/>
          </p:cNvSpPr>
          <p:nvPr>
            <p:ph idx="1"/>
          </p:nvPr>
        </p:nvSpPr>
        <p:spPr/>
        <p:txBody>
          <a:bodyPr/>
          <a:lstStyle/>
          <a:p>
            <a:r>
              <a:rPr lang="en-US" dirty="0" smtClean="0"/>
              <a:t>A hash table is a data structure that can be used to make map operations faster.</a:t>
            </a:r>
          </a:p>
          <a:p>
            <a:r>
              <a:rPr lang="en-US" dirty="0" smtClean="0"/>
              <a:t>While worst-case is still </a:t>
            </a:r>
            <a:r>
              <a:rPr lang="en-US" dirty="0" err="1" smtClean="0"/>
              <a:t>O(n</a:t>
            </a:r>
            <a:r>
              <a:rPr lang="en-US" dirty="0" smtClean="0"/>
              <a:t>), average case is typically O(1).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Hash Tables</a:t>
            </a:r>
            <a:endParaRPr lang="en-US" dirty="0"/>
          </a:p>
        </p:txBody>
      </p:sp>
      <p:sp>
        <p:nvSpPr>
          <p:cNvPr id="3" name="Content Placeholder 2"/>
          <p:cNvSpPr>
            <a:spLocks noGrp="1"/>
          </p:cNvSpPr>
          <p:nvPr>
            <p:ph idx="1"/>
          </p:nvPr>
        </p:nvSpPr>
        <p:spPr/>
        <p:txBody>
          <a:bodyPr/>
          <a:lstStyle/>
          <a:p>
            <a:pPr>
              <a:lnSpc>
                <a:spcPct val="90000"/>
              </a:lnSpc>
            </a:pPr>
            <a:r>
              <a:rPr lang="en-US" sz="2200" dirty="0" smtClean="0"/>
              <a:t>databases</a:t>
            </a:r>
          </a:p>
          <a:p>
            <a:pPr>
              <a:lnSpc>
                <a:spcPct val="90000"/>
              </a:lnSpc>
            </a:pPr>
            <a:r>
              <a:rPr lang="en-US" sz="2200" dirty="0" smtClean="0"/>
              <a:t>compilers</a:t>
            </a:r>
          </a:p>
          <a:p>
            <a:pPr>
              <a:lnSpc>
                <a:spcPct val="90000"/>
              </a:lnSpc>
            </a:pPr>
            <a:r>
              <a:rPr lang="en-US" sz="2200" dirty="0" smtClean="0"/>
              <a:t>browser caches</a:t>
            </a:r>
            <a:endParaRPr lang="en-US" dirty="0" smtClean="0">
              <a:latin typeface="Times New Roman" pitchFamily="38" charset="0"/>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1026"/>
          <p:cNvSpPr>
            <a:spLocks noGrp="1" noChangeArrowheads="1"/>
          </p:cNvSpPr>
          <p:nvPr>
            <p:ph type="title"/>
          </p:nvPr>
        </p:nvSpPr>
        <p:spPr>
          <a:xfrm>
            <a:off x="609600" y="0"/>
            <a:ext cx="7924800" cy="790368"/>
          </a:xfrm>
        </p:spPr>
        <p:txBody>
          <a:bodyPr/>
          <a:lstStyle/>
          <a:p>
            <a:r>
              <a:rPr lang="en-US" dirty="0"/>
              <a:t>Hash Functions and Hash Tables</a:t>
            </a:r>
            <a:r>
              <a:rPr lang="en-US" dirty="0" smtClean="0"/>
              <a:t> </a:t>
            </a:r>
            <a:endParaRPr lang="en-US" dirty="0"/>
          </a:p>
        </p:txBody>
      </p:sp>
      <p:sp>
        <p:nvSpPr>
          <p:cNvPr id="144387" name="Rectangle 1027" descr="Rectangle: Click to edit Master text styles&#10;Second level&#10;Third level&#10;Fourth level&#10;Fifth level"/>
          <p:cNvSpPr>
            <a:spLocks noGrp="1" noChangeArrowheads="1"/>
          </p:cNvSpPr>
          <p:nvPr>
            <p:ph type="body" sz="half" idx="1"/>
          </p:nvPr>
        </p:nvSpPr>
        <p:spPr>
          <a:xfrm>
            <a:off x="685800" y="790368"/>
            <a:ext cx="8001000" cy="2590800"/>
          </a:xfrm>
        </p:spPr>
        <p:txBody>
          <a:bodyPr/>
          <a:lstStyle/>
          <a:p>
            <a:r>
              <a:rPr lang="en-US" sz="2400" dirty="0"/>
              <a:t>A </a:t>
            </a:r>
            <a:r>
              <a:rPr lang="en-US" sz="2400" dirty="0">
                <a:solidFill>
                  <a:schemeClr val="tx2"/>
                </a:solidFill>
              </a:rPr>
              <a:t>hash function</a:t>
            </a:r>
            <a:r>
              <a:rPr lang="en-US" sz="2400" dirty="0"/>
              <a:t> </a:t>
            </a:r>
            <a:r>
              <a:rPr lang="en-US" sz="2400" b="1" i="1" dirty="0" err="1">
                <a:latin typeface="Times New Roman" pitchFamily="38" charset="0"/>
              </a:rPr>
              <a:t>h</a:t>
            </a:r>
            <a:r>
              <a:rPr lang="en-US" sz="2400" dirty="0"/>
              <a:t> maps keys of a given type to integers in a fixed interval </a:t>
            </a:r>
            <a:r>
              <a:rPr lang="en-US" sz="2400" dirty="0">
                <a:latin typeface="Times New Roman" pitchFamily="38" charset="0"/>
              </a:rPr>
              <a:t>[0, </a:t>
            </a:r>
            <a:r>
              <a:rPr lang="en-US" sz="2400" b="1" i="1" dirty="0">
                <a:latin typeface="Times New Roman" pitchFamily="38" charset="0"/>
              </a:rPr>
              <a:t>N</a:t>
            </a:r>
            <a:r>
              <a:rPr lang="en-US" sz="2400" b="1" i="1" dirty="0">
                <a:latin typeface="Symbol" pitchFamily="38" charset="2"/>
              </a:rPr>
              <a:t> </a:t>
            </a:r>
            <a:r>
              <a:rPr lang="en-US" sz="2400" dirty="0">
                <a:latin typeface="Symbol" pitchFamily="38" charset="2"/>
              </a:rPr>
              <a:t>- </a:t>
            </a:r>
            <a:r>
              <a:rPr lang="en-US" sz="2400" dirty="0">
                <a:latin typeface="Times New Roman" pitchFamily="38" charset="0"/>
              </a:rPr>
              <a:t>1]</a:t>
            </a:r>
          </a:p>
          <a:p>
            <a:r>
              <a:rPr lang="en-US" sz="2400" dirty="0">
                <a:latin typeface="Verdana" pitchFamily="38" charset="0"/>
              </a:rPr>
              <a:t>Example:</a:t>
            </a:r>
            <a:br>
              <a:rPr lang="en-US" sz="2400" dirty="0">
                <a:latin typeface="Verdana" pitchFamily="38" charset="0"/>
              </a:rPr>
            </a:br>
            <a:r>
              <a:rPr lang="en-US" sz="2400" dirty="0">
                <a:latin typeface="Verdana" pitchFamily="38" charset="0"/>
              </a:rPr>
              <a:t>	</a:t>
            </a:r>
            <a:r>
              <a:rPr lang="en-US" sz="2400" b="1" i="1" dirty="0" err="1">
                <a:latin typeface="Times New Roman" pitchFamily="38" charset="0"/>
              </a:rPr>
              <a:t>h</a:t>
            </a:r>
            <a:r>
              <a:rPr lang="en-US" sz="2400" dirty="0" err="1">
                <a:latin typeface="Times New Roman" pitchFamily="38" charset="0"/>
              </a:rPr>
              <a:t>(</a:t>
            </a:r>
            <a:r>
              <a:rPr lang="en-US" sz="2400" b="1" i="1" dirty="0" err="1">
                <a:latin typeface="Times New Roman" pitchFamily="38" charset="0"/>
              </a:rPr>
              <a:t>x</a:t>
            </a:r>
            <a:r>
              <a:rPr lang="en-US" sz="2400" dirty="0">
                <a:latin typeface="Times New Roman" pitchFamily="38" charset="0"/>
              </a:rPr>
              <a:t>) </a:t>
            </a:r>
            <a:r>
              <a:rPr lang="en-US" sz="2400" dirty="0">
                <a:latin typeface="Symbol" pitchFamily="38" charset="2"/>
              </a:rPr>
              <a:t>=</a:t>
            </a:r>
            <a:r>
              <a:rPr lang="en-US" sz="2400" dirty="0">
                <a:latin typeface="Times New Roman" pitchFamily="38" charset="0"/>
              </a:rPr>
              <a:t> </a:t>
            </a:r>
            <a:r>
              <a:rPr lang="en-US" sz="2400" b="1" i="1" dirty="0" err="1">
                <a:latin typeface="Times New Roman" pitchFamily="38" charset="0"/>
              </a:rPr>
              <a:t>x</a:t>
            </a:r>
            <a:r>
              <a:rPr lang="en-US" sz="2400" dirty="0">
                <a:latin typeface="Times New Roman" pitchFamily="38" charset="0"/>
              </a:rPr>
              <a:t> mod </a:t>
            </a:r>
            <a:r>
              <a:rPr lang="en-US" sz="2400" b="1" i="1" dirty="0">
                <a:latin typeface="Times New Roman" pitchFamily="38" charset="0"/>
              </a:rPr>
              <a:t>N</a:t>
            </a:r>
            <a:br>
              <a:rPr lang="en-US" sz="2400" b="1" i="1" dirty="0">
                <a:latin typeface="Times New Roman" pitchFamily="38" charset="0"/>
              </a:rPr>
            </a:br>
            <a:r>
              <a:rPr lang="en-US" sz="2400" dirty="0">
                <a:latin typeface="Verdana" pitchFamily="38" charset="0"/>
              </a:rPr>
              <a:t>is a hash function for integer keys</a:t>
            </a:r>
          </a:p>
          <a:p>
            <a:r>
              <a:rPr lang="en-US" sz="2400" dirty="0">
                <a:latin typeface="Verdana" pitchFamily="38" charset="0"/>
              </a:rPr>
              <a:t>The integer </a:t>
            </a:r>
            <a:r>
              <a:rPr lang="en-US" sz="2400" b="1" i="1" dirty="0" err="1">
                <a:latin typeface="Times New Roman" pitchFamily="38" charset="0"/>
              </a:rPr>
              <a:t>h</a:t>
            </a:r>
            <a:r>
              <a:rPr lang="en-US" sz="2400" dirty="0" err="1">
                <a:latin typeface="Times New Roman" pitchFamily="38" charset="0"/>
              </a:rPr>
              <a:t>(</a:t>
            </a:r>
            <a:r>
              <a:rPr lang="en-US" sz="2400" b="1" i="1" dirty="0" err="1">
                <a:latin typeface="Times New Roman" pitchFamily="38" charset="0"/>
              </a:rPr>
              <a:t>x</a:t>
            </a:r>
            <a:r>
              <a:rPr lang="en-US" sz="2400" dirty="0">
                <a:latin typeface="Times New Roman" pitchFamily="38" charset="0"/>
              </a:rPr>
              <a:t>)</a:t>
            </a:r>
            <a:r>
              <a:rPr lang="en-US" sz="2400" dirty="0">
                <a:latin typeface="Verdana" pitchFamily="38" charset="0"/>
              </a:rPr>
              <a:t> is called the </a:t>
            </a:r>
            <a:r>
              <a:rPr lang="en-US" sz="2400" dirty="0">
                <a:solidFill>
                  <a:schemeClr val="tx2"/>
                </a:solidFill>
                <a:latin typeface="Verdana" pitchFamily="38" charset="0"/>
              </a:rPr>
              <a:t>hash value</a:t>
            </a:r>
            <a:r>
              <a:rPr lang="en-US" sz="2400" dirty="0">
                <a:latin typeface="Verdana" pitchFamily="38" charset="0"/>
              </a:rPr>
              <a:t> of key </a:t>
            </a:r>
            <a:r>
              <a:rPr lang="en-US" sz="2400" b="1" i="1" dirty="0" err="1">
                <a:latin typeface="Times New Roman" pitchFamily="38" charset="0"/>
              </a:rPr>
              <a:t>x</a:t>
            </a:r>
            <a:endParaRPr lang="en-US" sz="2400" b="1" i="1" dirty="0">
              <a:latin typeface="Times New Roman" pitchFamily="38" charset="0"/>
            </a:endParaRPr>
          </a:p>
        </p:txBody>
      </p:sp>
      <p:sp>
        <p:nvSpPr>
          <p:cNvPr id="144388" name="Rectangle 1028" descr="Rectangle: Click to edit Master text styles&#10;Second level&#10;Third level&#10;Fourth level&#10;Fifth level"/>
          <p:cNvSpPr>
            <a:spLocks noGrp="1" noChangeArrowheads="1"/>
          </p:cNvSpPr>
          <p:nvPr>
            <p:ph type="body" sz="half" idx="2"/>
          </p:nvPr>
        </p:nvSpPr>
        <p:spPr>
          <a:xfrm>
            <a:off x="685800" y="3712067"/>
            <a:ext cx="7848600" cy="1981200"/>
          </a:xfrm>
        </p:spPr>
        <p:txBody>
          <a:bodyPr/>
          <a:lstStyle/>
          <a:p>
            <a:r>
              <a:rPr lang="en-US" sz="2400" dirty="0">
                <a:latin typeface="Verdana" pitchFamily="38" charset="0"/>
              </a:rPr>
              <a:t>A </a:t>
            </a:r>
            <a:r>
              <a:rPr lang="en-US" sz="2400" dirty="0">
                <a:solidFill>
                  <a:schemeClr val="tx2"/>
                </a:solidFill>
                <a:latin typeface="Verdana" pitchFamily="38" charset="0"/>
              </a:rPr>
              <a:t>hash table</a:t>
            </a:r>
            <a:r>
              <a:rPr lang="en-US" sz="2400" dirty="0">
                <a:latin typeface="Verdana" pitchFamily="38" charset="0"/>
              </a:rPr>
              <a:t> for a given key type consists of</a:t>
            </a:r>
          </a:p>
          <a:p>
            <a:pPr lvl="1"/>
            <a:r>
              <a:rPr lang="en-US" dirty="0">
                <a:latin typeface="Verdana" pitchFamily="38" charset="0"/>
              </a:rPr>
              <a:t>Hash function </a:t>
            </a:r>
            <a:r>
              <a:rPr lang="en-US" b="1" i="1" dirty="0" err="1">
                <a:latin typeface="Times New Roman" pitchFamily="38" charset="0"/>
              </a:rPr>
              <a:t>h</a:t>
            </a:r>
            <a:endParaRPr lang="en-US" dirty="0"/>
          </a:p>
          <a:p>
            <a:pPr lvl="1"/>
            <a:r>
              <a:rPr lang="en-US" dirty="0"/>
              <a:t>Array (called table) of size </a:t>
            </a:r>
            <a:r>
              <a:rPr lang="en-US" b="1" i="1" dirty="0">
                <a:latin typeface="Times New Roman" pitchFamily="38" charset="0"/>
              </a:rPr>
              <a:t>N</a:t>
            </a:r>
          </a:p>
          <a:p>
            <a:r>
              <a:rPr lang="en-US" sz="2400" dirty="0"/>
              <a:t>When implementing a map with a hash table, the goal is to store item </a:t>
            </a:r>
            <a:r>
              <a:rPr lang="en-US" sz="2400" dirty="0">
                <a:latin typeface="Times New Roman" pitchFamily="38" charset="0"/>
              </a:rPr>
              <a:t>(</a:t>
            </a:r>
            <a:r>
              <a:rPr lang="en-US" sz="2400" b="1" i="1" dirty="0" err="1">
                <a:latin typeface="Times New Roman" pitchFamily="38" charset="0"/>
              </a:rPr>
              <a:t>k</a:t>
            </a:r>
            <a:r>
              <a:rPr lang="en-US" sz="2400" dirty="0">
                <a:latin typeface="Times New Roman" pitchFamily="38" charset="0"/>
              </a:rPr>
              <a:t>, </a:t>
            </a:r>
            <a:r>
              <a:rPr lang="en-US" sz="2400" b="1" i="1" dirty="0" err="1">
                <a:latin typeface="Times New Roman" pitchFamily="38" charset="0"/>
              </a:rPr>
              <a:t>o</a:t>
            </a:r>
            <a:r>
              <a:rPr lang="en-US" sz="2400" dirty="0">
                <a:latin typeface="Times New Roman" pitchFamily="38" charset="0"/>
              </a:rPr>
              <a:t>)</a:t>
            </a:r>
            <a:r>
              <a:rPr lang="en-US" sz="2400" dirty="0"/>
              <a:t> at index </a:t>
            </a:r>
            <a:r>
              <a:rPr lang="en-US" sz="2400" b="1" i="1" dirty="0" err="1">
                <a:latin typeface="Times New Roman" pitchFamily="38" charset="0"/>
              </a:rPr>
              <a:t>i</a:t>
            </a:r>
            <a:r>
              <a:rPr lang="en-US" sz="2400" dirty="0">
                <a:latin typeface="Times New Roman" pitchFamily="38" charset="0"/>
              </a:rPr>
              <a:t> </a:t>
            </a:r>
            <a:r>
              <a:rPr lang="en-US" sz="2400" dirty="0">
                <a:latin typeface="Symbol" pitchFamily="38" charset="2"/>
              </a:rPr>
              <a:t>=</a:t>
            </a:r>
            <a:r>
              <a:rPr lang="en-US" sz="2400" dirty="0">
                <a:latin typeface="Times New Roman" pitchFamily="38" charset="0"/>
              </a:rPr>
              <a:t> </a:t>
            </a:r>
            <a:r>
              <a:rPr lang="en-US" sz="2400" b="1" i="1" dirty="0" err="1">
                <a:latin typeface="Times New Roman" pitchFamily="38" charset="0"/>
              </a:rPr>
              <a:t>h</a:t>
            </a:r>
            <a:r>
              <a:rPr lang="en-US" sz="2400" dirty="0" err="1">
                <a:latin typeface="Times New Roman" pitchFamily="38" charset="0"/>
              </a:rPr>
              <a:t>(</a:t>
            </a:r>
            <a:r>
              <a:rPr lang="en-US" sz="2400" b="1" i="1" dirty="0" err="1">
                <a:latin typeface="Times New Roman" pitchFamily="38" charset="0"/>
              </a:rPr>
              <a:t>k</a:t>
            </a:r>
            <a:r>
              <a:rPr lang="en-US" sz="2400" dirty="0">
                <a:latin typeface="Times New Roman" pitchFamily="38" charset="0"/>
              </a:rPr>
              <a:t>)</a:t>
            </a:r>
          </a:p>
          <a:p>
            <a:pPr lvl="1"/>
            <a:endParaRPr lang="en-US" dirty="0">
              <a:latin typeface="Verdana" pitchFamily="38" charset="0"/>
            </a:endParaRPr>
          </a:p>
        </p:txBody>
      </p:sp>
      <p:graphicFrame>
        <p:nvGraphicFramePr>
          <p:cNvPr id="144390" name="Object 1030"/>
          <p:cNvGraphicFramePr>
            <a:graphicFrameLocks noChangeAspect="1"/>
          </p:cNvGraphicFramePr>
          <p:nvPr/>
        </p:nvGraphicFramePr>
        <p:xfrm>
          <a:off x="6859415" y="1376484"/>
          <a:ext cx="1961292" cy="1649906"/>
        </p:xfrm>
        <a:graphic>
          <a:graphicData uri="http://schemas.openxmlformats.org/presentationml/2006/ole">
            <mc:AlternateContent xmlns:mc="http://schemas.openxmlformats.org/markup-compatibility/2006">
              <mc:Choice xmlns:v="urn:schemas-microsoft-com:vml" Requires="v">
                <p:oleObj spid="_x0000_s29785" name="Clip" r:id="rId3" imgW="4674960" imgH="3934080" progId="MS_ClipArt_Gallery.2">
                  <p:embed/>
                </p:oleObj>
              </mc:Choice>
              <mc:Fallback>
                <p:oleObj name="Clip" r:id="rId3" imgW="4674960" imgH="3934080" progId="MS_ClipArt_Gallery.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415" y="1376484"/>
                        <a:ext cx="1961292" cy="164990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38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438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38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43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P spid="144388"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Example</a:t>
            </a:r>
          </a:p>
        </p:txBody>
      </p:sp>
      <p:sp>
        <p:nvSpPr>
          <p:cNvPr id="145411" name="Rectangle 3" descr="Rectangle: Click to edit Master text styles&#10;Second level&#10;Third level&#10;Fourth level&#10;Fifth level"/>
          <p:cNvSpPr>
            <a:spLocks noGrp="1" noChangeArrowheads="1"/>
          </p:cNvSpPr>
          <p:nvPr>
            <p:ph type="body" idx="1"/>
          </p:nvPr>
        </p:nvSpPr>
        <p:spPr>
          <a:xfrm>
            <a:off x="685800" y="1656410"/>
            <a:ext cx="4343400" cy="4591989"/>
          </a:xfrm>
        </p:spPr>
        <p:txBody>
          <a:bodyPr/>
          <a:lstStyle/>
          <a:p>
            <a:r>
              <a:rPr lang="en-US" sz="2400" dirty="0"/>
              <a:t>We design a hash table for a map storing entries as (</a:t>
            </a:r>
            <a:r>
              <a:rPr lang="en-US" sz="2400" dirty="0" smtClean="0"/>
              <a:t>SIN</a:t>
            </a:r>
            <a:r>
              <a:rPr lang="en-US" sz="2400" dirty="0"/>
              <a:t>, Name), where </a:t>
            </a:r>
            <a:r>
              <a:rPr lang="en-US" sz="2400" dirty="0" smtClean="0"/>
              <a:t>SIN </a:t>
            </a:r>
            <a:r>
              <a:rPr lang="en-US" sz="2400" dirty="0"/>
              <a:t>(social</a:t>
            </a:r>
            <a:r>
              <a:rPr lang="en-US" sz="2400" dirty="0" smtClean="0"/>
              <a:t> insurance number</a:t>
            </a:r>
            <a:r>
              <a:rPr lang="en-US" sz="2400" dirty="0"/>
              <a:t>) is a nine-digit positive integer</a:t>
            </a:r>
          </a:p>
          <a:p>
            <a:r>
              <a:rPr lang="en-US" sz="2400" dirty="0"/>
              <a:t>Our hash table uses an array of size</a:t>
            </a:r>
            <a:r>
              <a:rPr lang="en-US" sz="2400" dirty="0">
                <a:latin typeface="Times New Roman" pitchFamily="38" charset="0"/>
              </a:rPr>
              <a:t> </a:t>
            </a:r>
            <a:r>
              <a:rPr lang="en-US" sz="2400" b="1" i="1" dirty="0">
                <a:latin typeface="Times New Roman" pitchFamily="38" charset="0"/>
              </a:rPr>
              <a:t>N</a:t>
            </a:r>
            <a:r>
              <a:rPr lang="en-US" sz="2400" b="1" i="1" dirty="0">
                <a:latin typeface="Symbol" pitchFamily="38" charset="2"/>
              </a:rPr>
              <a:t> </a:t>
            </a:r>
            <a:r>
              <a:rPr lang="en-US" sz="2400" dirty="0">
                <a:latin typeface="Symbol" pitchFamily="38" charset="2"/>
              </a:rPr>
              <a:t>= </a:t>
            </a:r>
            <a:r>
              <a:rPr lang="en-US" sz="2400" dirty="0">
                <a:latin typeface="Times New Roman" pitchFamily="38" charset="0"/>
              </a:rPr>
              <a:t>10,000</a:t>
            </a:r>
            <a:r>
              <a:rPr lang="en-US" sz="2400" dirty="0"/>
              <a:t> and the hash function</a:t>
            </a:r>
            <a:br>
              <a:rPr lang="en-US" sz="2400" dirty="0"/>
            </a:br>
            <a:r>
              <a:rPr lang="en-US" sz="2400" b="1" i="1" dirty="0" err="1">
                <a:latin typeface="Times New Roman" pitchFamily="38" charset="0"/>
              </a:rPr>
              <a:t>h</a:t>
            </a:r>
            <a:r>
              <a:rPr lang="en-US" sz="2400" dirty="0" err="1">
                <a:latin typeface="Times New Roman" pitchFamily="38" charset="0"/>
              </a:rPr>
              <a:t>(</a:t>
            </a:r>
            <a:r>
              <a:rPr lang="en-US" sz="2400" b="1" i="1" dirty="0" err="1">
                <a:latin typeface="Times New Roman" pitchFamily="38" charset="0"/>
              </a:rPr>
              <a:t>x</a:t>
            </a:r>
            <a:r>
              <a:rPr lang="en-US" sz="2400" dirty="0">
                <a:latin typeface="Times New Roman" pitchFamily="38" charset="0"/>
              </a:rPr>
              <a:t>)</a:t>
            </a:r>
            <a:r>
              <a:rPr lang="en-US" sz="2400" dirty="0">
                <a:latin typeface="Symbol" pitchFamily="38" charset="2"/>
              </a:rPr>
              <a:t> = </a:t>
            </a:r>
            <a:r>
              <a:rPr lang="en-US" sz="2400" dirty="0">
                <a:latin typeface="Times New Roman" pitchFamily="38" charset="0"/>
              </a:rPr>
              <a:t>last four digits of</a:t>
            </a:r>
            <a:r>
              <a:rPr lang="en-US" sz="2400" dirty="0" smtClean="0">
                <a:latin typeface="Times New Roman" pitchFamily="38" charset="0"/>
              </a:rPr>
              <a:t> SIN </a:t>
            </a:r>
            <a:r>
              <a:rPr lang="en-US" sz="2400" b="1" i="1" dirty="0" err="1" smtClean="0">
                <a:latin typeface="Times New Roman" pitchFamily="38" charset="0"/>
              </a:rPr>
              <a:t>x</a:t>
            </a:r>
            <a:endParaRPr lang="en-US" sz="2400" b="1" i="1" dirty="0">
              <a:latin typeface="Times New Roman" pitchFamily="38" charset="0"/>
            </a:endParaRPr>
          </a:p>
        </p:txBody>
      </p:sp>
      <p:sp>
        <p:nvSpPr>
          <p:cNvPr id="145412" name="Rectangle 4"/>
          <p:cNvSpPr>
            <a:spLocks noChangeArrowheads="1"/>
          </p:cNvSpPr>
          <p:nvPr/>
        </p:nvSpPr>
        <p:spPr bwMode="auto">
          <a:xfrm>
            <a:off x="6051550" y="1905000"/>
            <a:ext cx="304800" cy="304800"/>
          </a:xfrm>
          <a:prstGeom prst="rect">
            <a:avLst/>
          </a:prstGeom>
          <a:noFill/>
          <a:ln w="19050">
            <a:solidFill>
              <a:schemeClr val="tx1"/>
            </a:solidFill>
            <a:miter lim="800000"/>
            <a:headEnd/>
            <a:tailEnd/>
          </a:ln>
          <a:effectLst/>
        </p:spPr>
        <p:txBody>
          <a:bodyPr wrap="none" anchor="ctr">
            <a:prstTxWarp prst="textNoShape">
              <a:avLst/>
            </a:prstTxWarp>
          </a:bodyPr>
          <a:lstStyle/>
          <a:p>
            <a:r>
              <a:rPr lang="en-US" dirty="0" smtClean="0">
                <a:sym typeface="Symbol" pitchFamily="38" charset="2"/>
              </a:rPr>
              <a:t>Ø</a:t>
            </a:r>
            <a:endParaRPr lang="en-US" sz="1800" dirty="0"/>
          </a:p>
        </p:txBody>
      </p:sp>
      <p:sp>
        <p:nvSpPr>
          <p:cNvPr id="145413" name="Rectangle 5"/>
          <p:cNvSpPr>
            <a:spLocks noChangeArrowheads="1"/>
          </p:cNvSpPr>
          <p:nvPr/>
        </p:nvSpPr>
        <p:spPr bwMode="auto">
          <a:xfrm>
            <a:off x="6051550" y="2209800"/>
            <a:ext cx="304800" cy="3048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45414" name="Rectangle 6"/>
          <p:cNvSpPr>
            <a:spLocks noChangeArrowheads="1"/>
          </p:cNvSpPr>
          <p:nvPr/>
        </p:nvSpPr>
        <p:spPr bwMode="auto">
          <a:xfrm>
            <a:off x="6051550" y="2514600"/>
            <a:ext cx="304800" cy="3048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sz="1800">
              <a:sym typeface="Symbol" pitchFamily="38" charset="2"/>
            </a:endParaRPr>
          </a:p>
        </p:txBody>
      </p:sp>
      <p:sp>
        <p:nvSpPr>
          <p:cNvPr id="145415" name="Rectangle 7"/>
          <p:cNvSpPr>
            <a:spLocks noChangeArrowheads="1"/>
          </p:cNvSpPr>
          <p:nvPr/>
        </p:nvSpPr>
        <p:spPr bwMode="auto">
          <a:xfrm>
            <a:off x="6051550" y="2819400"/>
            <a:ext cx="304800" cy="304800"/>
          </a:xfrm>
          <a:prstGeom prst="rect">
            <a:avLst/>
          </a:prstGeom>
          <a:noFill/>
          <a:ln w="19050">
            <a:solidFill>
              <a:schemeClr val="tx1"/>
            </a:solidFill>
            <a:miter lim="800000"/>
            <a:headEnd/>
            <a:tailEnd/>
          </a:ln>
          <a:effectLst/>
        </p:spPr>
        <p:txBody>
          <a:bodyPr wrap="none" anchor="ctr">
            <a:prstTxWarp prst="textNoShape">
              <a:avLst/>
            </a:prstTxWarp>
          </a:bodyPr>
          <a:lstStyle/>
          <a:p>
            <a:r>
              <a:rPr lang="en-US" dirty="0" smtClean="0">
                <a:sym typeface="Symbol" pitchFamily="38" charset="2"/>
              </a:rPr>
              <a:t>Ø</a:t>
            </a:r>
            <a:endParaRPr lang="en-US" sz="1800" dirty="0">
              <a:sym typeface="Symbol" pitchFamily="38" charset="2"/>
            </a:endParaRPr>
          </a:p>
        </p:txBody>
      </p:sp>
      <p:sp>
        <p:nvSpPr>
          <p:cNvPr id="145416" name="Rectangle 8"/>
          <p:cNvSpPr>
            <a:spLocks noChangeArrowheads="1"/>
          </p:cNvSpPr>
          <p:nvPr/>
        </p:nvSpPr>
        <p:spPr bwMode="auto">
          <a:xfrm>
            <a:off x="6051550" y="3124200"/>
            <a:ext cx="304800" cy="3048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45417" name="Rectangle 9"/>
          <p:cNvSpPr>
            <a:spLocks noChangeArrowheads="1"/>
          </p:cNvSpPr>
          <p:nvPr/>
        </p:nvSpPr>
        <p:spPr bwMode="auto">
          <a:xfrm>
            <a:off x="6051550" y="4343400"/>
            <a:ext cx="304800" cy="3048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45418" name="Rectangle 10"/>
          <p:cNvSpPr>
            <a:spLocks noChangeArrowheads="1"/>
          </p:cNvSpPr>
          <p:nvPr/>
        </p:nvSpPr>
        <p:spPr bwMode="auto">
          <a:xfrm>
            <a:off x="6051550" y="4038600"/>
            <a:ext cx="304800" cy="304800"/>
          </a:xfrm>
          <a:prstGeom prst="rect">
            <a:avLst/>
          </a:prstGeom>
          <a:noFill/>
          <a:ln w="19050">
            <a:solidFill>
              <a:schemeClr val="tx1"/>
            </a:solidFill>
            <a:miter lim="800000"/>
            <a:headEnd/>
            <a:tailEnd/>
          </a:ln>
          <a:effectLst/>
        </p:spPr>
        <p:txBody>
          <a:bodyPr wrap="none" anchor="ctr">
            <a:prstTxWarp prst="textNoShape">
              <a:avLst/>
            </a:prstTxWarp>
          </a:bodyPr>
          <a:lstStyle/>
          <a:p>
            <a:r>
              <a:rPr lang="en-US" dirty="0" smtClean="0">
                <a:sym typeface="Symbol" pitchFamily="38" charset="2"/>
              </a:rPr>
              <a:t>Ø</a:t>
            </a:r>
            <a:endParaRPr lang="en-US" sz="1800" dirty="0">
              <a:sym typeface="Symbol" pitchFamily="38" charset="2"/>
            </a:endParaRPr>
          </a:p>
        </p:txBody>
      </p:sp>
      <p:sp>
        <p:nvSpPr>
          <p:cNvPr id="145419" name="Rectangle 11"/>
          <p:cNvSpPr>
            <a:spLocks noChangeArrowheads="1"/>
          </p:cNvSpPr>
          <p:nvPr/>
        </p:nvSpPr>
        <p:spPr bwMode="auto">
          <a:xfrm>
            <a:off x="6051550" y="4648200"/>
            <a:ext cx="304800" cy="304800"/>
          </a:xfrm>
          <a:prstGeom prst="rect">
            <a:avLst/>
          </a:prstGeom>
          <a:noFill/>
          <a:ln w="19050">
            <a:solidFill>
              <a:schemeClr val="tx1"/>
            </a:solidFill>
            <a:miter lim="800000"/>
            <a:headEnd/>
            <a:tailEnd/>
          </a:ln>
          <a:effectLst/>
        </p:spPr>
        <p:txBody>
          <a:bodyPr wrap="none" anchor="ctr">
            <a:prstTxWarp prst="textNoShape">
              <a:avLst/>
            </a:prstTxWarp>
          </a:bodyPr>
          <a:lstStyle/>
          <a:p>
            <a:r>
              <a:rPr lang="en-US" dirty="0" smtClean="0">
                <a:sym typeface="Symbol" pitchFamily="38" charset="2"/>
              </a:rPr>
              <a:t>Ø</a:t>
            </a:r>
            <a:endParaRPr lang="en-US" sz="1800" dirty="0">
              <a:sym typeface="Symbol" pitchFamily="38" charset="2"/>
            </a:endParaRPr>
          </a:p>
        </p:txBody>
      </p:sp>
      <p:sp>
        <p:nvSpPr>
          <p:cNvPr id="145420" name="Text Box 12"/>
          <p:cNvSpPr txBox="1">
            <a:spLocks noChangeArrowheads="1"/>
          </p:cNvSpPr>
          <p:nvPr/>
        </p:nvSpPr>
        <p:spPr bwMode="auto">
          <a:xfrm>
            <a:off x="5715000" y="1828800"/>
            <a:ext cx="336550" cy="457200"/>
          </a:xfrm>
          <a:prstGeom prst="rect">
            <a:avLst/>
          </a:prstGeom>
          <a:noFill/>
          <a:ln w="19050">
            <a:noFill/>
            <a:miter lim="800000"/>
            <a:headEnd/>
            <a:tailEnd/>
          </a:ln>
          <a:effectLst/>
        </p:spPr>
        <p:txBody>
          <a:bodyPr wrap="none">
            <a:prstTxWarp prst="textNoShape">
              <a:avLst/>
            </a:prstTxWarp>
            <a:spAutoFit/>
          </a:bodyPr>
          <a:lstStyle/>
          <a:p>
            <a:r>
              <a:rPr lang="en-US">
                <a:latin typeface="Times New Roman" pitchFamily="38" charset="0"/>
              </a:rPr>
              <a:t>0</a:t>
            </a:r>
          </a:p>
        </p:txBody>
      </p:sp>
      <p:sp>
        <p:nvSpPr>
          <p:cNvPr id="145421" name="Text Box 13"/>
          <p:cNvSpPr txBox="1">
            <a:spLocks noChangeArrowheads="1"/>
          </p:cNvSpPr>
          <p:nvPr/>
        </p:nvSpPr>
        <p:spPr bwMode="auto">
          <a:xfrm>
            <a:off x="5715000" y="2133600"/>
            <a:ext cx="336550" cy="457200"/>
          </a:xfrm>
          <a:prstGeom prst="rect">
            <a:avLst/>
          </a:prstGeom>
          <a:noFill/>
          <a:ln w="19050">
            <a:noFill/>
            <a:miter lim="800000"/>
            <a:headEnd/>
            <a:tailEnd/>
          </a:ln>
          <a:effectLst/>
        </p:spPr>
        <p:txBody>
          <a:bodyPr wrap="none">
            <a:prstTxWarp prst="textNoShape">
              <a:avLst/>
            </a:prstTxWarp>
            <a:spAutoFit/>
          </a:bodyPr>
          <a:lstStyle/>
          <a:p>
            <a:r>
              <a:rPr lang="en-US">
                <a:latin typeface="Times New Roman" pitchFamily="38" charset="0"/>
              </a:rPr>
              <a:t>1</a:t>
            </a:r>
          </a:p>
        </p:txBody>
      </p:sp>
      <p:sp>
        <p:nvSpPr>
          <p:cNvPr id="145422" name="Text Box 14"/>
          <p:cNvSpPr txBox="1">
            <a:spLocks noChangeArrowheads="1"/>
          </p:cNvSpPr>
          <p:nvPr/>
        </p:nvSpPr>
        <p:spPr bwMode="auto">
          <a:xfrm>
            <a:off x="5715000" y="2438400"/>
            <a:ext cx="336550" cy="457200"/>
          </a:xfrm>
          <a:prstGeom prst="rect">
            <a:avLst/>
          </a:prstGeom>
          <a:noFill/>
          <a:ln w="19050">
            <a:noFill/>
            <a:miter lim="800000"/>
            <a:headEnd/>
            <a:tailEnd/>
          </a:ln>
          <a:effectLst/>
        </p:spPr>
        <p:txBody>
          <a:bodyPr wrap="none">
            <a:prstTxWarp prst="textNoShape">
              <a:avLst/>
            </a:prstTxWarp>
            <a:spAutoFit/>
          </a:bodyPr>
          <a:lstStyle/>
          <a:p>
            <a:r>
              <a:rPr lang="en-US">
                <a:latin typeface="Times New Roman" pitchFamily="38" charset="0"/>
              </a:rPr>
              <a:t>2</a:t>
            </a:r>
          </a:p>
        </p:txBody>
      </p:sp>
      <p:sp>
        <p:nvSpPr>
          <p:cNvPr id="145423" name="Text Box 15"/>
          <p:cNvSpPr txBox="1">
            <a:spLocks noChangeArrowheads="1"/>
          </p:cNvSpPr>
          <p:nvPr/>
        </p:nvSpPr>
        <p:spPr bwMode="auto">
          <a:xfrm>
            <a:off x="5715000" y="2743200"/>
            <a:ext cx="336550" cy="457200"/>
          </a:xfrm>
          <a:prstGeom prst="rect">
            <a:avLst/>
          </a:prstGeom>
          <a:noFill/>
          <a:ln w="19050">
            <a:noFill/>
            <a:miter lim="800000"/>
            <a:headEnd/>
            <a:tailEnd/>
          </a:ln>
          <a:effectLst/>
        </p:spPr>
        <p:txBody>
          <a:bodyPr wrap="none">
            <a:prstTxWarp prst="textNoShape">
              <a:avLst/>
            </a:prstTxWarp>
            <a:spAutoFit/>
          </a:bodyPr>
          <a:lstStyle/>
          <a:p>
            <a:r>
              <a:rPr lang="en-US">
                <a:latin typeface="Times New Roman" pitchFamily="38" charset="0"/>
              </a:rPr>
              <a:t>3</a:t>
            </a:r>
          </a:p>
        </p:txBody>
      </p:sp>
      <p:sp>
        <p:nvSpPr>
          <p:cNvPr id="145424" name="Text Box 16"/>
          <p:cNvSpPr txBox="1">
            <a:spLocks noChangeArrowheads="1"/>
          </p:cNvSpPr>
          <p:nvPr/>
        </p:nvSpPr>
        <p:spPr bwMode="auto">
          <a:xfrm>
            <a:off x="5715000" y="3048000"/>
            <a:ext cx="336550" cy="457200"/>
          </a:xfrm>
          <a:prstGeom prst="rect">
            <a:avLst/>
          </a:prstGeom>
          <a:noFill/>
          <a:ln w="19050">
            <a:noFill/>
            <a:miter lim="800000"/>
            <a:headEnd/>
            <a:tailEnd/>
          </a:ln>
          <a:effectLst/>
        </p:spPr>
        <p:txBody>
          <a:bodyPr wrap="none">
            <a:prstTxWarp prst="textNoShape">
              <a:avLst/>
            </a:prstTxWarp>
            <a:spAutoFit/>
          </a:bodyPr>
          <a:lstStyle/>
          <a:p>
            <a:r>
              <a:rPr lang="en-US">
                <a:latin typeface="Times New Roman" pitchFamily="38" charset="0"/>
              </a:rPr>
              <a:t>4</a:t>
            </a:r>
          </a:p>
        </p:txBody>
      </p:sp>
      <p:sp>
        <p:nvSpPr>
          <p:cNvPr id="145425" name="Text Box 17"/>
          <p:cNvSpPr txBox="1">
            <a:spLocks noChangeArrowheads="1"/>
          </p:cNvSpPr>
          <p:nvPr/>
        </p:nvSpPr>
        <p:spPr bwMode="auto">
          <a:xfrm>
            <a:off x="5257800" y="3962400"/>
            <a:ext cx="793750" cy="457200"/>
          </a:xfrm>
          <a:prstGeom prst="rect">
            <a:avLst/>
          </a:prstGeom>
          <a:noFill/>
          <a:ln w="19050">
            <a:noFill/>
            <a:miter lim="800000"/>
            <a:headEnd/>
            <a:tailEnd/>
          </a:ln>
          <a:effectLst/>
        </p:spPr>
        <p:txBody>
          <a:bodyPr wrap="none">
            <a:prstTxWarp prst="textNoShape">
              <a:avLst/>
            </a:prstTxWarp>
            <a:spAutoFit/>
          </a:bodyPr>
          <a:lstStyle/>
          <a:p>
            <a:pPr algn="r"/>
            <a:r>
              <a:rPr lang="en-US">
                <a:latin typeface="Times New Roman" pitchFamily="38" charset="0"/>
              </a:rPr>
              <a:t>9997</a:t>
            </a:r>
          </a:p>
        </p:txBody>
      </p:sp>
      <p:sp>
        <p:nvSpPr>
          <p:cNvPr id="145426" name="Text Box 18"/>
          <p:cNvSpPr txBox="1">
            <a:spLocks noChangeArrowheads="1"/>
          </p:cNvSpPr>
          <p:nvPr/>
        </p:nvSpPr>
        <p:spPr bwMode="auto">
          <a:xfrm>
            <a:off x="5257800" y="4267200"/>
            <a:ext cx="793750" cy="457200"/>
          </a:xfrm>
          <a:prstGeom prst="rect">
            <a:avLst/>
          </a:prstGeom>
          <a:noFill/>
          <a:ln w="19050">
            <a:noFill/>
            <a:miter lim="800000"/>
            <a:headEnd/>
            <a:tailEnd/>
          </a:ln>
          <a:effectLst/>
        </p:spPr>
        <p:txBody>
          <a:bodyPr wrap="none">
            <a:prstTxWarp prst="textNoShape">
              <a:avLst/>
            </a:prstTxWarp>
            <a:spAutoFit/>
          </a:bodyPr>
          <a:lstStyle/>
          <a:p>
            <a:r>
              <a:rPr lang="en-US">
                <a:latin typeface="Times New Roman" pitchFamily="38" charset="0"/>
              </a:rPr>
              <a:t>9998</a:t>
            </a:r>
          </a:p>
        </p:txBody>
      </p:sp>
      <p:sp>
        <p:nvSpPr>
          <p:cNvPr id="145427" name="Text Box 19"/>
          <p:cNvSpPr txBox="1">
            <a:spLocks noChangeArrowheads="1"/>
          </p:cNvSpPr>
          <p:nvPr/>
        </p:nvSpPr>
        <p:spPr bwMode="auto">
          <a:xfrm>
            <a:off x="5257800" y="4572000"/>
            <a:ext cx="793750" cy="457200"/>
          </a:xfrm>
          <a:prstGeom prst="rect">
            <a:avLst/>
          </a:prstGeom>
          <a:noFill/>
          <a:ln w="19050">
            <a:noFill/>
            <a:miter lim="800000"/>
            <a:headEnd/>
            <a:tailEnd/>
          </a:ln>
          <a:effectLst/>
        </p:spPr>
        <p:txBody>
          <a:bodyPr wrap="none">
            <a:prstTxWarp prst="textNoShape">
              <a:avLst/>
            </a:prstTxWarp>
            <a:spAutoFit/>
          </a:bodyPr>
          <a:lstStyle/>
          <a:p>
            <a:r>
              <a:rPr lang="en-US">
                <a:latin typeface="Times New Roman" pitchFamily="38" charset="0"/>
              </a:rPr>
              <a:t>9999</a:t>
            </a:r>
          </a:p>
        </p:txBody>
      </p:sp>
      <p:sp>
        <p:nvSpPr>
          <p:cNvPr id="145428" name="Text Box 20"/>
          <p:cNvSpPr txBox="1">
            <a:spLocks noChangeArrowheads="1"/>
          </p:cNvSpPr>
          <p:nvPr/>
        </p:nvSpPr>
        <p:spPr bwMode="auto">
          <a:xfrm rot="5400000">
            <a:off x="6035675" y="3502025"/>
            <a:ext cx="488950" cy="457200"/>
          </a:xfrm>
          <a:prstGeom prst="rect">
            <a:avLst/>
          </a:prstGeom>
          <a:noFill/>
          <a:ln w="19050">
            <a:noFill/>
            <a:miter lim="800000"/>
            <a:headEnd/>
            <a:tailEnd/>
          </a:ln>
          <a:effectLst/>
        </p:spPr>
        <p:txBody>
          <a:bodyPr wrap="none">
            <a:prstTxWarp prst="textNoShape">
              <a:avLst/>
            </a:prstTxWarp>
            <a:spAutoFit/>
          </a:bodyPr>
          <a:lstStyle/>
          <a:p>
            <a:r>
              <a:rPr lang="en-US">
                <a:latin typeface="Times New Roman" pitchFamily="38" charset="0"/>
              </a:rPr>
              <a:t>…</a:t>
            </a:r>
          </a:p>
        </p:txBody>
      </p:sp>
      <p:sp>
        <p:nvSpPr>
          <p:cNvPr id="145429" name="AutoShape 21"/>
          <p:cNvSpPr>
            <a:spLocks noChangeArrowheads="1"/>
          </p:cNvSpPr>
          <p:nvPr/>
        </p:nvSpPr>
        <p:spPr bwMode="auto">
          <a:xfrm>
            <a:off x="6629400" y="3124200"/>
            <a:ext cx="1600200" cy="304800"/>
          </a:xfrm>
          <a:prstGeom prst="roundRect">
            <a:avLst>
              <a:gd name="adj" fmla="val 16667"/>
            </a:avLst>
          </a:prstGeom>
          <a:solidFill>
            <a:schemeClr val="accent1"/>
          </a:solidFill>
          <a:ln w="19050">
            <a:solidFill>
              <a:schemeClr val="tx1"/>
            </a:solidFill>
            <a:round/>
            <a:headEnd/>
            <a:tailEnd/>
          </a:ln>
          <a:effectLst/>
        </p:spPr>
        <p:txBody>
          <a:bodyPr wrap="none" anchor="ctr">
            <a:prstTxWarp prst="textNoShape">
              <a:avLst/>
            </a:prstTxWarp>
          </a:bodyPr>
          <a:lstStyle/>
          <a:p>
            <a:r>
              <a:rPr lang="en-US" sz="1600" b="1">
                <a:solidFill>
                  <a:schemeClr val="bg1"/>
                </a:solidFill>
              </a:rPr>
              <a:t>451-229-0004</a:t>
            </a:r>
          </a:p>
        </p:txBody>
      </p:sp>
      <p:sp>
        <p:nvSpPr>
          <p:cNvPr id="145430" name="AutoShape 22"/>
          <p:cNvSpPr>
            <a:spLocks noChangeArrowheads="1"/>
          </p:cNvSpPr>
          <p:nvPr/>
        </p:nvSpPr>
        <p:spPr bwMode="auto">
          <a:xfrm>
            <a:off x="6629400" y="2514600"/>
            <a:ext cx="1600200" cy="304800"/>
          </a:xfrm>
          <a:prstGeom prst="roundRect">
            <a:avLst>
              <a:gd name="adj" fmla="val 16667"/>
            </a:avLst>
          </a:prstGeom>
          <a:solidFill>
            <a:schemeClr val="accent1"/>
          </a:solidFill>
          <a:ln w="19050">
            <a:solidFill>
              <a:schemeClr val="tx1"/>
            </a:solidFill>
            <a:round/>
            <a:headEnd/>
            <a:tailEnd/>
          </a:ln>
          <a:effectLst/>
        </p:spPr>
        <p:txBody>
          <a:bodyPr wrap="none" anchor="ctr">
            <a:prstTxWarp prst="textNoShape">
              <a:avLst/>
            </a:prstTxWarp>
          </a:bodyPr>
          <a:lstStyle/>
          <a:p>
            <a:r>
              <a:rPr lang="en-US" sz="1600" b="1">
                <a:solidFill>
                  <a:schemeClr val="bg1"/>
                </a:solidFill>
              </a:rPr>
              <a:t>981-101-0002</a:t>
            </a:r>
          </a:p>
        </p:txBody>
      </p:sp>
      <p:sp>
        <p:nvSpPr>
          <p:cNvPr id="145432" name="Line 24"/>
          <p:cNvSpPr>
            <a:spLocks noChangeShapeType="1"/>
          </p:cNvSpPr>
          <p:nvPr/>
        </p:nvSpPr>
        <p:spPr bwMode="auto">
          <a:xfrm>
            <a:off x="6203950" y="3276600"/>
            <a:ext cx="425450" cy="0"/>
          </a:xfrm>
          <a:prstGeom prst="line">
            <a:avLst/>
          </a:prstGeom>
          <a:noFill/>
          <a:ln w="19050">
            <a:solidFill>
              <a:schemeClr val="tx1"/>
            </a:solidFill>
            <a:round/>
            <a:headEnd type="oval" w="med" len="med"/>
            <a:tailEnd type="triangle" w="med" len="med"/>
          </a:ln>
          <a:effectLst/>
        </p:spPr>
        <p:txBody>
          <a:bodyPr wrap="none" anchor="ctr">
            <a:prstTxWarp prst="textNoShape">
              <a:avLst/>
            </a:prstTxWarp>
          </a:bodyPr>
          <a:lstStyle/>
          <a:p>
            <a:endParaRPr lang="en-US"/>
          </a:p>
        </p:txBody>
      </p:sp>
      <p:sp>
        <p:nvSpPr>
          <p:cNvPr id="145433" name="AutoShape 25"/>
          <p:cNvSpPr>
            <a:spLocks noChangeArrowheads="1"/>
          </p:cNvSpPr>
          <p:nvPr/>
        </p:nvSpPr>
        <p:spPr bwMode="auto">
          <a:xfrm>
            <a:off x="6635750" y="4343400"/>
            <a:ext cx="1600200" cy="304800"/>
          </a:xfrm>
          <a:prstGeom prst="roundRect">
            <a:avLst>
              <a:gd name="adj" fmla="val 16667"/>
            </a:avLst>
          </a:prstGeom>
          <a:solidFill>
            <a:schemeClr val="accent1"/>
          </a:solidFill>
          <a:ln w="19050">
            <a:solidFill>
              <a:schemeClr val="tx1"/>
            </a:solidFill>
            <a:round/>
            <a:headEnd/>
            <a:tailEnd/>
          </a:ln>
          <a:effectLst/>
        </p:spPr>
        <p:txBody>
          <a:bodyPr wrap="none" anchor="ctr">
            <a:prstTxWarp prst="textNoShape">
              <a:avLst/>
            </a:prstTxWarp>
          </a:bodyPr>
          <a:lstStyle/>
          <a:p>
            <a:r>
              <a:rPr lang="en-US" sz="1600" b="1">
                <a:solidFill>
                  <a:schemeClr val="bg1"/>
                </a:solidFill>
              </a:rPr>
              <a:t>200-751-9998</a:t>
            </a:r>
          </a:p>
        </p:txBody>
      </p:sp>
      <p:sp>
        <p:nvSpPr>
          <p:cNvPr id="145434" name="Line 26"/>
          <p:cNvSpPr>
            <a:spLocks noChangeShapeType="1"/>
          </p:cNvSpPr>
          <p:nvPr/>
        </p:nvSpPr>
        <p:spPr bwMode="auto">
          <a:xfrm>
            <a:off x="6210300" y="4495800"/>
            <a:ext cx="425450" cy="0"/>
          </a:xfrm>
          <a:prstGeom prst="line">
            <a:avLst/>
          </a:prstGeom>
          <a:noFill/>
          <a:ln w="19050">
            <a:solidFill>
              <a:schemeClr val="tx1"/>
            </a:solidFill>
            <a:round/>
            <a:headEnd type="oval" w="med" len="med"/>
            <a:tailEnd type="triangle" w="med" len="med"/>
          </a:ln>
          <a:effectLst/>
        </p:spPr>
        <p:txBody>
          <a:bodyPr wrap="none" anchor="ctr">
            <a:prstTxWarp prst="textNoShape">
              <a:avLst/>
            </a:prstTxWarp>
          </a:bodyPr>
          <a:lstStyle/>
          <a:p>
            <a:endParaRPr lang="en-US"/>
          </a:p>
        </p:txBody>
      </p:sp>
      <p:sp>
        <p:nvSpPr>
          <p:cNvPr id="145435" name="AutoShape 27"/>
          <p:cNvSpPr>
            <a:spLocks noChangeArrowheads="1"/>
          </p:cNvSpPr>
          <p:nvPr/>
        </p:nvSpPr>
        <p:spPr bwMode="auto">
          <a:xfrm>
            <a:off x="6629400" y="2209800"/>
            <a:ext cx="1600200" cy="304800"/>
          </a:xfrm>
          <a:prstGeom prst="roundRect">
            <a:avLst>
              <a:gd name="adj" fmla="val 16667"/>
            </a:avLst>
          </a:prstGeom>
          <a:solidFill>
            <a:schemeClr val="accent1"/>
          </a:solidFill>
          <a:ln w="19050">
            <a:solidFill>
              <a:schemeClr val="tx1"/>
            </a:solidFill>
            <a:round/>
            <a:headEnd/>
            <a:tailEnd/>
          </a:ln>
          <a:effectLst/>
        </p:spPr>
        <p:txBody>
          <a:bodyPr wrap="none" anchor="ctr">
            <a:prstTxWarp prst="textNoShape">
              <a:avLst/>
            </a:prstTxWarp>
          </a:bodyPr>
          <a:lstStyle/>
          <a:p>
            <a:r>
              <a:rPr lang="en-US" sz="1600" b="1" dirty="0">
                <a:solidFill>
                  <a:schemeClr val="bg1"/>
                </a:solidFill>
              </a:rPr>
              <a:t>025-612-0001</a:t>
            </a:r>
          </a:p>
        </p:txBody>
      </p:sp>
      <p:sp>
        <p:nvSpPr>
          <p:cNvPr id="145436" name="Line 28"/>
          <p:cNvSpPr>
            <a:spLocks noChangeShapeType="1"/>
          </p:cNvSpPr>
          <p:nvPr/>
        </p:nvSpPr>
        <p:spPr bwMode="auto">
          <a:xfrm>
            <a:off x="6203950" y="2362200"/>
            <a:ext cx="425450" cy="0"/>
          </a:xfrm>
          <a:prstGeom prst="line">
            <a:avLst/>
          </a:prstGeom>
          <a:noFill/>
          <a:ln w="19050">
            <a:solidFill>
              <a:schemeClr val="tx1"/>
            </a:solidFill>
            <a:round/>
            <a:headEnd type="oval" w="med" len="med"/>
            <a:tailEnd type="triangle" w="med" len="med"/>
          </a:ln>
          <a:effectLst/>
        </p:spPr>
        <p:txBody>
          <a:bodyPr wrap="none" anchor="ctr">
            <a:prstTxWarp prst="textNoShape">
              <a:avLst/>
            </a:prstTxWarp>
          </a:bodyPr>
          <a:lstStyle/>
          <a:p>
            <a:endParaRPr lang="en-US"/>
          </a:p>
        </p:txBody>
      </p:sp>
      <p:sp>
        <p:nvSpPr>
          <p:cNvPr id="145437" name="Line 29"/>
          <p:cNvSpPr>
            <a:spLocks noChangeShapeType="1"/>
          </p:cNvSpPr>
          <p:nvPr/>
        </p:nvSpPr>
        <p:spPr bwMode="auto">
          <a:xfrm>
            <a:off x="6172200" y="2667000"/>
            <a:ext cx="425450" cy="0"/>
          </a:xfrm>
          <a:prstGeom prst="line">
            <a:avLst/>
          </a:prstGeom>
          <a:noFill/>
          <a:ln w="19050">
            <a:solidFill>
              <a:schemeClr val="tx1"/>
            </a:solidFill>
            <a:round/>
            <a:headEnd type="oval" w="med" len="med"/>
            <a:tailEnd type="triangle" w="med" len="me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dirty="0"/>
              <a:t>Hash Functions</a:t>
            </a:r>
            <a:r>
              <a:rPr lang="en-US" dirty="0" smtClean="0"/>
              <a:t> </a:t>
            </a:r>
            <a:endParaRPr lang="en-US" dirty="0"/>
          </a:p>
        </p:txBody>
      </p:sp>
      <p:sp>
        <p:nvSpPr>
          <p:cNvPr id="146435" name="Rectangle 3" descr="Rectangle: Click to edit Master text styles&#10;Second level&#10;Third level&#10;Fourth level&#10;Fifth level"/>
          <p:cNvSpPr>
            <a:spLocks noGrp="1" noChangeArrowheads="1"/>
          </p:cNvSpPr>
          <p:nvPr>
            <p:ph idx="1"/>
          </p:nvPr>
        </p:nvSpPr>
        <p:spPr>
          <a:xfrm>
            <a:off x="457200" y="1297270"/>
            <a:ext cx="8229600" cy="4957054"/>
          </a:xfrm>
        </p:spPr>
        <p:txBody>
          <a:bodyPr/>
          <a:lstStyle/>
          <a:p>
            <a:r>
              <a:rPr lang="en-US" dirty="0"/>
              <a:t>A hash function is usually specified as the composition of two functions:</a:t>
            </a:r>
          </a:p>
          <a:p>
            <a:pPr>
              <a:buFont typeface="Wingdings" pitchFamily="38" charset="2"/>
              <a:buNone/>
            </a:pPr>
            <a:r>
              <a:rPr lang="en-US" dirty="0"/>
              <a:t>	</a:t>
            </a:r>
            <a:r>
              <a:rPr lang="en-US" dirty="0">
                <a:solidFill>
                  <a:schemeClr val="tx2"/>
                </a:solidFill>
              </a:rPr>
              <a:t>Hash code</a:t>
            </a:r>
            <a:r>
              <a:rPr lang="en-US" dirty="0"/>
              <a:t>:</a:t>
            </a:r>
            <a:br>
              <a:rPr lang="en-US" dirty="0"/>
            </a:br>
            <a:r>
              <a:rPr lang="en-US" dirty="0"/>
              <a:t>  </a:t>
            </a:r>
            <a:r>
              <a:rPr lang="en-US" b="1" i="1" dirty="0">
                <a:latin typeface="Times New Roman" pitchFamily="38" charset="0"/>
              </a:rPr>
              <a:t>h</a:t>
            </a:r>
            <a:r>
              <a:rPr lang="en-US" baseline="-25000" dirty="0">
                <a:latin typeface="Times New Roman" pitchFamily="38" charset="0"/>
              </a:rPr>
              <a:t>1</a:t>
            </a:r>
            <a:r>
              <a:rPr lang="en-US" dirty="0">
                <a:latin typeface="Times New Roman" pitchFamily="38" charset="0"/>
              </a:rPr>
              <a:t>:</a:t>
            </a:r>
            <a:r>
              <a:rPr lang="en-US" dirty="0"/>
              <a:t> </a:t>
            </a:r>
            <a:r>
              <a:rPr lang="en-US" dirty="0">
                <a:latin typeface="Times New Roman" pitchFamily="38" charset="0"/>
              </a:rPr>
              <a:t>keys</a:t>
            </a:r>
            <a:r>
              <a:rPr lang="en-US" dirty="0" smtClean="0"/>
              <a:t> </a:t>
            </a:r>
            <a:r>
              <a:rPr lang="en-US" dirty="0" err="1" smtClean="0">
                <a:latin typeface="Wingdings"/>
                <a:ea typeface="Wingdings"/>
                <a:cs typeface="Wingdings"/>
              </a:rPr>
              <a:t></a:t>
            </a:r>
            <a:r>
              <a:rPr lang="en-US" dirty="0" smtClean="0"/>
              <a:t> </a:t>
            </a:r>
            <a:r>
              <a:rPr lang="en-US" dirty="0">
                <a:latin typeface="Times New Roman" pitchFamily="38" charset="0"/>
              </a:rPr>
              <a:t>integers</a:t>
            </a:r>
          </a:p>
          <a:p>
            <a:pPr>
              <a:buFont typeface="Wingdings" pitchFamily="38" charset="2"/>
              <a:buNone/>
            </a:pPr>
            <a:r>
              <a:rPr lang="en-US" dirty="0">
                <a:solidFill>
                  <a:schemeClr val="tx2"/>
                </a:solidFill>
              </a:rPr>
              <a:t>	Compression function</a:t>
            </a:r>
            <a:r>
              <a:rPr lang="en-US" dirty="0"/>
              <a:t>:</a:t>
            </a:r>
            <a:br>
              <a:rPr lang="en-US" dirty="0"/>
            </a:br>
            <a:r>
              <a:rPr lang="en-US" dirty="0"/>
              <a:t>  </a:t>
            </a:r>
            <a:r>
              <a:rPr lang="en-US" b="1" i="1" dirty="0">
                <a:latin typeface="Times New Roman" pitchFamily="38" charset="0"/>
              </a:rPr>
              <a:t>h</a:t>
            </a:r>
            <a:r>
              <a:rPr lang="en-US" baseline="-25000" dirty="0">
                <a:latin typeface="Times New Roman" pitchFamily="38" charset="0"/>
              </a:rPr>
              <a:t>2</a:t>
            </a:r>
            <a:r>
              <a:rPr lang="en-US" dirty="0">
                <a:latin typeface="Times New Roman" pitchFamily="38" charset="0"/>
              </a:rPr>
              <a:t>: integers</a:t>
            </a:r>
            <a:r>
              <a:rPr lang="en-US" dirty="0" smtClean="0"/>
              <a:t> </a:t>
            </a:r>
            <a:r>
              <a:rPr lang="en-US" dirty="0" err="1" smtClean="0">
                <a:latin typeface="Wingdings"/>
                <a:ea typeface="Wingdings"/>
                <a:cs typeface="Wingdings"/>
                <a:sym typeface="Symbol" pitchFamily="38" charset="2"/>
              </a:rPr>
              <a:t></a:t>
            </a:r>
            <a:r>
              <a:rPr lang="en-US" dirty="0" smtClean="0">
                <a:latin typeface="Times New Roman" pitchFamily="38" charset="0"/>
              </a:rPr>
              <a:t> </a:t>
            </a:r>
            <a:r>
              <a:rPr lang="en-US" dirty="0">
                <a:latin typeface="Times New Roman" pitchFamily="38" charset="0"/>
              </a:rPr>
              <a:t>[0, </a:t>
            </a:r>
            <a:r>
              <a:rPr lang="en-US" b="1" i="1" dirty="0">
                <a:latin typeface="Times New Roman" pitchFamily="38" charset="0"/>
              </a:rPr>
              <a:t>N</a:t>
            </a:r>
            <a:r>
              <a:rPr lang="en-US" b="1" i="1" dirty="0">
                <a:latin typeface="Symbol" pitchFamily="38" charset="2"/>
              </a:rPr>
              <a:t> </a:t>
            </a:r>
            <a:r>
              <a:rPr lang="en-US" dirty="0">
                <a:latin typeface="Symbol" pitchFamily="38" charset="2"/>
              </a:rPr>
              <a:t>- </a:t>
            </a:r>
            <a:r>
              <a:rPr lang="en-US" dirty="0">
                <a:latin typeface="Times New Roman" pitchFamily="38" charset="0"/>
              </a:rPr>
              <a:t>1</a:t>
            </a:r>
            <a:r>
              <a:rPr lang="en-US" dirty="0" smtClean="0">
                <a:latin typeface="Times New Roman" pitchFamily="38" charset="0"/>
              </a:rPr>
              <a:t>]</a:t>
            </a:r>
          </a:p>
          <a:p>
            <a:r>
              <a:rPr lang="en-US" dirty="0" smtClean="0"/>
              <a:t>The hash code is applied first, and the compression function is applied next on the result, i.e., </a:t>
            </a:r>
            <a:br>
              <a:rPr lang="en-US" dirty="0" smtClean="0"/>
            </a:br>
            <a:r>
              <a:rPr lang="en-US" dirty="0" smtClean="0"/>
              <a:t>	</a:t>
            </a:r>
            <a:r>
              <a:rPr lang="en-US" b="1" i="1" dirty="0" err="1" smtClean="0">
                <a:latin typeface="Times New Roman" pitchFamily="38" charset="0"/>
              </a:rPr>
              <a:t>h</a:t>
            </a:r>
            <a:r>
              <a:rPr lang="en-US" dirty="0" err="1" smtClean="0">
                <a:latin typeface="Times New Roman" pitchFamily="38" charset="0"/>
              </a:rPr>
              <a:t>(</a:t>
            </a:r>
            <a:r>
              <a:rPr lang="en-US" b="1" i="1" dirty="0" err="1" smtClean="0">
                <a:latin typeface="Times New Roman" pitchFamily="38" charset="0"/>
              </a:rPr>
              <a:t>x</a:t>
            </a:r>
            <a:r>
              <a:rPr lang="en-US" dirty="0" smtClean="0">
                <a:latin typeface="Times New Roman" pitchFamily="38" charset="0"/>
              </a:rPr>
              <a:t>) = </a:t>
            </a:r>
            <a:r>
              <a:rPr lang="en-US" b="1" i="1" dirty="0" smtClean="0">
                <a:latin typeface="Times New Roman" pitchFamily="38" charset="0"/>
              </a:rPr>
              <a:t>h</a:t>
            </a:r>
            <a:r>
              <a:rPr lang="en-US" baseline="-25000" dirty="0" smtClean="0">
                <a:latin typeface="Times New Roman" pitchFamily="38" charset="0"/>
              </a:rPr>
              <a:t>2</a:t>
            </a:r>
            <a:r>
              <a:rPr lang="en-US" dirty="0" smtClean="0">
                <a:latin typeface="Times New Roman" pitchFamily="38" charset="0"/>
              </a:rPr>
              <a:t>(</a:t>
            </a:r>
            <a:r>
              <a:rPr lang="en-US" b="1" i="1" dirty="0" smtClean="0">
                <a:latin typeface="Times New Roman" pitchFamily="38" charset="0"/>
              </a:rPr>
              <a:t>h</a:t>
            </a:r>
            <a:r>
              <a:rPr lang="en-US" baseline="-25000" dirty="0" smtClean="0">
                <a:latin typeface="Times New Roman" pitchFamily="38" charset="0"/>
              </a:rPr>
              <a:t>1</a:t>
            </a:r>
            <a:r>
              <a:rPr lang="en-US" dirty="0" smtClean="0">
                <a:latin typeface="Times New Roman" pitchFamily="38" charset="0"/>
              </a:rPr>
              <a:t>(</a:t>
            </a:r>
            <a:r>
              <a:rPr lang="en-US" b="1" i="1" dirty="0" smtClean="0">
                <a:latin typeface="Times New Roman" pitchFamily="38" charset="0"/>
              </a:rPr>
              <a:t>x</a:t>
            </a:r>
            <a:r>
              <a:rPr lang="en-US" dirty="0" smtClean="0">
                <a:latin typeface="Times New Roman" pitchFamily="38" charset="0"/>
              </a:rPr>
              <a:t>))</a:t>
            </a:r>
          </a:p>
          <a:p>
            <a:r>
              <a:rPr lang="en-US" dirty="0" smtClean="0"/>
              <a:t>The goal of the hash function is to  “disperse” the keys in an apparently random way</a:t>
            </a:r>
          </a:p>
          <a:p>
            <a:pPr>
              <a:buFont typeface="Wingdings" pitchFamily="38" charset="2"/>
              <a:buNone/>
            </a:pPr>
            <a:endParaRPr lang="en-US" dirty="0">
              <a:latin typeface="Times New Roman" pitchFamily="38" charset="0"/>
            </a:endParaRPr>
          </a:p>
        </p:txBody>
      </p:sp>
      <p:graphicFrame>
        <p:nvGraphicFramePr>
          <p:cNvPr id="146437" name="Object 5"/>
          <p:cNvGraphicFramePr>
            <a:graphicFrameLocks noChangeAspect="1"/>
          </p:cNvGraphicFramePr>
          <p:nvPr>
            <p:extLst>
              <p:ext uri="{D42A27DB-BD31-4B8C-83A1-F6EECF244321}">
                <p14:modId xmlns:p14="http://schemas.microsoft.com/office/powerpoint/2010/main" val="2392608812"/>
              </p:ext>
            </p:extLst>
          </p:nvPr>
        </p:nvGraphicFramePr>
        <p:xfrm>
          <a:off x="7910621" y="37175"/>
          <a:ext cx="1233378" cy="1442488"/>
        </p:xfrm>
        <a:graphic>
          <a:graphicData uri="http://schemas.openxmlformats.org/presentationml/2006/ole">
            <mc:AlternateContent xmlns:mc="http://schemas.openxmlformats.org/markup-compatibility/2006">
              <mc:Choice xmlns:v="urn:schemas-microsoft-com:vml" Requires="v">
                <p:oleObj spid="_x0000_s31834" name="Clip" r:id="rId3" imgW="1585440" imgH="1854720" progId="MS_ClipArt_Gallery.2">
                  <p:embed/>
                </p:oleObj>
              </mc:Choice>
              <mc:Fallback>
                <p:oleObj name="Clip" r:id="rId3" imgW="1585440" imgH="1854720" progId="MS_ClipArt_Gallery.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621" y="37175"/>
                        <a:ext cx="1233378" cy="1442488"/>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6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6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dirty="0"/>
              <a:t>Hash Codes</a:t>
            </a:r>
            <a:r>
              <a:rPr lang="en-US" dirty="0" smtClean="0"/>
              <a:t> </a:t>
            </a:r>
            <a:endParaRPr lang="en-US" dirty="0">
              <a:ea typeface="Tahoma" pitchFamily="38" charset="0"/>
              <a:cs typeface="Tahoma" pitchFamily="38" charset="0"/>
            </a:endParaRPr>
          </a:p>
        </p:txBody>
      </p:sp>
      <p:sp>
        <p:nvSpPr>
          <p:cNvPr id="147459" name="Rectangle 3" descr="Rectangle: Click to edit Master text styles&#10;Second level&#10;Third level&#10;Fourth level&#10;Fifth level"/>
          <p:cNvSpPr>
            <a:spLocks noGrp="1" noChangeArrowheads="1"/>
          </p:cNvSpPr>
          <p:nvPr>
            <p:ph idx="1"/>
          </p:nvPr>
        </p:nvSpPr>
        <p:spPr>
          <a:xfrm>
            <a:off x="210006" y="841085"/>
            <a:ext cx="8720238" cy="4957054"/>
          </a:xfrm>
        </p:spPr>
        <p:txBody>
          <a:bodyPr/>
          <a:lstStyle/>
          <a:p>
            <a:pPr>
              <a:lnSpc>
                <a:spcPct val="90000"/>
              </a:lnSpc>
            </a:pPr>
            <a:r>
              <a:rPr lang="en-US" sz="2400" dirty="0">
                <a:solidFill>
                  <a:schemeClr val="tx2"/>
                </a:solidFill>
              </a:rPr>
              <a:t>Memory address</a:t>
            </a:r>
            <a:r>
              <a:rPr lang="en-US" sz="2400" dirty="0"/>
              <a:t>:</a:t>
            </a:r>
          </a:p>
          <a:p>
            <a:pPr lvl="1">
              <a:lnSpc>
                <a:spcPct val="90000"/>
              </a:lnSpc>
            </a:pPr>
            <a:r>
              <a:rPr lang="en-US" sz="2000" dirty="0"/>
              <a:t>We reinterpret the memory address of the key object as an integer (default hash code of all Java objects)</a:t>
            </a:r>
            <a:endParaRPr lang="en-US" sz="2000" dirty="0" smtClean="0"/>
          </a:p>
          <a:p>
            <a:pPr lvl="1">
              <a:lnSpc>
                <a:spcPct val="90000"/>
              </a:lnSpc>
            </a:pPr>
            <a:r>
              <a:rPr lang="en-US" sz="2000" dirty="0" smtClean="0"/>
              <a:t>Does </a:t>
            </a:r>
            <a:r>
              <a:rPr lang="en-US" dirty="0" smtClean="0"/>
              <a:t>not work well when copies of the same object may be stored at different locations.</a:t>
            </a:r>
            <a:endParaRPr lang="en-US" sz="2000" dirty="0" smtClean="0"/>
          </a:p>
          <a:p>
            <a:pPr>
              <a:lnSpc>
                <a:spcPct val="90000"/>
              </a:lnSpc>
            </a:pPr>
            <a:r>
              <a:rPr lang="en-US" sz="2400" dirty="0">
                <a:solidFill>
                  <a:schemeClr val="tx2"/>
                </a:solidFill>
              </a:rPr>
              <a:t>Integer cast</a:t>
            </a:r>
            <a:r>
              <a:rPr lang="en-US" sz="2400" dirty="0"/>
              <a:t>:</a:t>
            </a:r>
          </a:p>
          <a:p>
            <a:pPr lvl="1">
              <a:lnSpc>
                <a:spcPct val="90000"/>
              </a:lnSpc>
            </a:pPr>
            <a:r>
              <a:rPr lang="en-US" sz="2000" dirty="0"/>
              <a:t>We reinterpret the bits of the key as an integer</a:t>
            </a:r>
          </a:p>
          <a:p>
            <a:pPr lvl="1">
              <a:lnSpc>
                <a:spcPct val="90000"/>
              </a:lnSpc>
            </a:pPr>
            <a:r>
              <a:rPr lang="en-US" sz="2000" dirty="0"/>
              <a:t>Suitable for keys of length less than or equal to the number of bits of the integer type (e.g., byte, short, </a:t>
            </a:r>
            <a:r>
              <a:rPr lang="en-US" sz="2000" dirty="0" err="1"/>
              <a:t>int</a:t>
            </a:r>
            <a:r>
              <a:rPr lang="en-US" sz="2000" dirty="0"/>
              <a:t> and float in Java</a:t>
            </a:r>
            <a:r>
              <a:rPr lang="en-US" sz="2000" dirty="0" smtClean="0"/>
              <a:t>)</a:t>
            </a:r>
          </a:p>
          <a:p>
            <a:r>
              <a:rPr lang="en-US" sz="2400" dirty="0" smtClean="0">
                <a:solidFill>
                  <a:schemeClr val="tx2"/>
                </a:solidFill>
              </a:rPr>
              <a:t>Component sum</a:t>
            </a:r>
            <a:r>
              <a:rPr lang="en-US" sz="2400" dirty="0" smtClean="0"/>
              <a:t>:</a:t>
            </a:r>
          </a:p>
          <a:p>
            <a:pPr lvl="1"/>
            <a:r>
              <a:rPr lang="en-US" sz="2000" dirty="0" smtClean="0"/>
              <a:t>We partition the bits of the key into components of fixed length (e.g., 16 or 32 bits) and we sum the components (ignoring overflows)</a:t>
            </a:r>
          </a:p>
          <a:p>
            <a:pPr lvl="1"/>
            <a:r>
              <a:rPr lang="en-US" sz="2000" dirty="0" smtClean="0"/>
              <a:t>Suitable for keys of fixed length greater than or equal to the number of bits of the integer type (e.g., long and double in Java)</a:t>
            </a:r>
          </a:p>
          <a:p>
            <a:pPr>
              <a:lnSpc>
                <a:spcPct val="90000"/>
              </a:lnSpc>
            </a:pPr>
            <a:endParaRPr lang="en-US" dirty="0"/>
          </a:p>
        </p:txBody>
      </p:sp>
      <p:graphicFrame>
        <p:nvGraphicFramePr>
          <p:cNvPr id="147461" name="Object 5"/>
          <p:cNvGraphicFramePr>
            <a:graphicFrameLocks noChangeAspect="1"/>
          </p:cNvGraphicFramePr>
          <p:nvPr/>
        </p:nvGraphicFramePr>
        <p:xfrm>
          <a:off x="6934200" y="228600"/>
          <a:ext cx="1819275" cy="1216025"/>
        </p:xfrm>
        <a:graphic>
          <a:graphicData uri="http://schemas.openxmlformats.org/presentationml/2006/ole">
            <mc:AlternateContent xmlns:mc="http://schemas.openxmlformats.org/markup-compatibility/2006">
              <mc:Choice xmlns:v="urn:schemas-microsoft-com:vml" Requires="v">
                <p:oleObj spid="_x0000_s32857" name="Clip" r:id="rId3" imgW="1818720" imgH="1216080" progId="MS_ClipArt_Gallery.2">
                  <p:embed/>
                </p:oleObj>
              </mc:Choice>
              <mc:Fallback>
                <p:oleObj name="Clip" r:id="rId3" imgW="1818720" imgH="1216080" progId="MS_ClipArt_Gallery.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28600"/>
                        <a:ext cx="1819275" cy="1216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7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7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74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74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7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Maps</a:t>
            </a:r>
          </a:p>
          <a:p>
            <a:r>
              <a:rPr lang="en-US" dirty="0" smtClean="0"/>
              <a:t>Hashing</a:t>
            </a:r>
          </a:p>
          <a:p>
            <a:r>
              <a:rPr lang="en-US" dirty="0" smtClean="0"/>
              <a:t>Dictionaries</a:t>
            </a:r>
          </a:p>
          <a:p>
            <a:r>
              <a:rPr lang="en-US" dirty="0" smtClean="0"/>
              <a:t>Ordered Maps &amp; Dictionaries</a:t>
            </a:r>
          </a:p>
        </p:txBody>
      </p:sp>
    </p:spTree>
    <p:extLst>
      <p:ext uri="{BB962C8B-B14F-4D97-AF65-F5344CB8AC3E}">
        <p14:creationId xmlns:p14="http://schemas.microsoft.com/office/powerpoint/2010/main" val="3218238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0008" y="274638"/>
            <a:ext cx="8530234" cy="566447"/>
          </a:xfrm>
        </p:spPr>
        <p:txBody>
          <a:bodyPr/>
          <a:lstStyle/>
          <a:p>
            <a:r>
              <a:rPr lang="en-US" dirty="0" smtClean="0"/>
              <a:t>Problems with Component Sum Hash Codes</a:t>
            </a:r>
            <a:endParaRPr lang="en-US" dirty="0"/>
          </a:p>
        </p:txBody>
      </p:sp>
      <p:sp>
        <p:nvSpPr>
          <p:cNvPr id="3" name="Content Placeholder 2"/>
          <p:cNvSpPr>
            <a:spLocks noGrp="1"/>
          </p:cNvSpPr>
          <p:nvPr>
            <p:ph idx="1"/>
          </p:nvPr>
        </p:nvSpPr>
        <p:spPr/>
        <p:txBody>
          <a:bodyPr/>
          <a:lstStyle/>
          <a:p>
            <a:r>
              <a:rPr lang="en-US" dirty="0" smtClean="0"/>
              <a:t>Hashing works when</a:t>
            </a:r>
          </a:p>
          <a:p>
            <a:pPr lvl="1"/>
            <a:r>
              <a:rPr lang="en-US" dirty="0" smtClean="0"/>
              <a:t>the number of different common keys is small relative to the hashing space (e.g., 2</a:t>
            </a:r>
            <a:r>
              <a:rPr lang="en-US" baseline="30000" dirty="0" smtClean="0"/>
              <a:t>32 </a:t>
            </a:r>
            <a:r>
              <a:rPr lang="en-US" dirty="0" smtClean="0"/>
              <a:t>for a 32-bit hash code).</a:t>
            </a:r>
          </a:p>
          <a:p>
            <a:pPr lvl="1"/>
            <a:r>
              <a:rPr lang="en-US" dirty="0" smtClean="0"/>
              <a:t>the hash codes for common keys are well-distributed (do not collide) in this space.</a:t>
            </a:r>
          </a:p>
          <a:p>
            <a:r>
              <a:rPr lang="en-US" dirty="0" smtClean="0"/>
              <a:t>Component Sum codes ignore the ordering of the components.</a:t>
            </a:r>
          </a:p>
          <a:p>
            <a:pPr lvl="1"/>
            <a:r>
              <a:rPr lang="en-US" dirty="0" smtClean="0"/>
              <a:t>e.g., using 8-bit ASCII components, ‘stop’ and ‘pots’ yields the same code.</a:t>
            </a:r>
          </a:p>
          <a:p>
            <a:r>
              <a:rPr lang="en-US" dirty="0" smtClean="0"/>
              <a:t>Since common keys are often anagrams of each other, this is often a bad idea!</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dirty="0" smtClean="0"/>
              <a:t>Polynomial Hash Codes</a:t>
            </a:r>
            <a:endParaRPr lang="en-US" dirty="0"/>
          </a:p>
        </p:txBody>
      </p:sp>
      <p:sp>
        <p:nvSpPr>
          <p:cNvPr id="148483" name="Rectangle 3" descr="Rectangle: Click to edit Master text styles&#10;Second level&#10;Third level&#10;Fourth level&#10;Fifth level"/>
          <p:cNvSpPr>
            <a:spLocks noGrp="1" noChangeArrowheads="1"/>
          </p:cNvSpPr>
          <p:nvPr>
            <p:ph idx="1"/>
          </p:nvPr>
        </p:nvSpPr>
        <p:spPr>
          <a:xfrm>
            <a:off x="240007" y="1050076"/>
            <a:ext cx="8630236" cy="5419127"/>
          </a:xfrm>
        </p:spPr>
        <p:txBody>
          <a:bodyPr/>
          <a:lstStyle/>
          <a:p>
            <a:pPr>
              <a:lnSpc>
                <a:spcPct val="90000"/>
              </a:lnSpc>
            </a:pPr>
            <a:r>
              <a:rPr lang="en-US" sz="2000" dirty="0">
                <a:solidFill>
                  <a:schemeClr val="tx2"/>
                </a:solidFill>
              </a:rPr>
              <a:t>Polynomial accumulation</a:t>
            </a:r>
            <a:r>
              <a:rPr lang="en-US" sz="2000" dirty="0"/>
              <a:t>:</a:t>
            </a:r>
          </a:p>
          <a:p>
            <a:pPr lvl="1">
              <a:lnSpc>
                <a:spcPct val="90000"/>
              </a:lnSpc>
            </a:pPr>
            <a:r>
              <a:rPr lang="en-US" sz="1800" dirty="0"/>
              <a:t>We partition the bits of the key into a sequence of components of fixed length (e.g., 8, 16 or 32 bits)</a:t>
            </a:r>
            <a:br>
              <a:rPr lang="en-US" sz="1800" dirty="0"/>
            </a:br>
            <a:r>
              <a:rPr lang="en-US" sz="1800" dirty="0"/>
              <a:t> 		</a:t>
            </a:r>
            <a:r>
              <a:rPr lang="en-US" sz="1800" b="1" i="1" dirty="0">
                <a:latin typeface="Times New Roman" pitchFamily="38" charset="0"/>
              </a:rPr>
              <a:t>a</a:t>
            </a:r>
            <a:r>
              <a:rPr lang="en-US" sz="1800" baseline="-25000" dirty="0">
                <a:latin typeface="Times New Roman" pitchFamily="38" charset="0"/>
              </a:rPr>
              <a:t>0 </a:t>
            </a:r>
            <a:r>
              <a:rPr lang="en-US" sz="1800" b="1" i="1" dirty="0">
                <a:latin typeface="Times New Roman" pitchFamily="38" charset="0"/>
              </a:rPr>
              <a:t>a</a:t>
            </a:r>
            <a:r>
              <a:rPr lang="en-US" sz="1800" baseline="-25000" dirty="0">
                <a:latin typeface="Times New Roman" pitchFamily="38" charset="0"/>
              </a:rPr>
              <a:t>1</a:t>
            </a:r>
            <a:r>
              <a:rPr lang="en-US" sz="1800" dirty="0">
                <a:latin typeface="Times New Roman" pitchFamily="38" charset="0"/>
              </a:rPr>
              <a:t> … </a:t>
            </a:r>
            <a:r>
              <a:rPr lang="en-US" sz="1800" b="1" i="1" dirty="0">
                <a:latin typeface="Times New Roman" pitchFamily="38" charset="0"/>
              </a:rPr>
              <a:t>a</a:t>
            </a:r>
            <a:r>
              <a:rPr lang="en-US" sz="1800" b="1" i="1" baseline="-25000" dirty="0">
                <a:latin typeface="Times New Roman" pitchFamily="38" charset="0"/>
              </a:rPr>
              <a:t>n</a:t>
            </a:r>
            <a:r>
              <a:rPr lang="en-US" sz="1800" baseline="-25000" dirty="0">
                <a:latin typeface="Symbol" pitchFamily="38" charset="2"/>
              </a:rPr>
              <a:t>-</a:t>
            </a:r>
            <a:r>
              <a:rPr lang="en-US" sz="1800" baseline="-25000" dirty="0">
                <a:latin typeface="Times New Roman" pitchFamily="38" charset="0"/>
              </a:rPr>
              <a:t>1</a:t>
            </a:r>
            <a:endParaRPr lang="en-US" sz="1800" dirty="0"/>
          </a:p>
          <a:p>
            <a:pPr lvl="1">
              <a:lnSpc>
                <a:spcPct val="90000"/>
              </a:lnSpc>
            </a:pPr>
            <a:r>
              <a:rPr lang="en-US" sz="1800" dirty="0"/>
              <a:t>We evaluate the polynomial</a:t>
            </a:r>
          </a:p>
          <a:p>
            <a:pPr lvl="1">
              <a:lnSpc>
                <a:spcPct val="90000"/>
              </a:lnSpc>
              <a:buFont typeface="Wingdings" pitchFamily="38" charset="2"/>
              <a:buNone/>
            </a:pPr>
            <a:r>
              <a:rPr lang="en-US" sz="1800" b="1" i="1" dirty="0">
                <a:latin typeface="Times New Roman" pitchFamily="38" charset="0"/>
              </a:rPr>
              <a:t>	</a:t>
            </a:r>
            <a:r>
              <a:rPr lang="en-US" sz="1800" b="1" i="1" dirty="0" err="1">
                <a:latin typeface="Times New Roman" pitchFamily="38" charset="0"/>
              </a:rPr>
              <a:t>p</a:t>
            </a:r>
            <a:r>
              <a:rPr lang="en-US" sz="1800" dirty="0" err="1">
                <a:latin typeface="Times New Roman" pitchFamily="38" charset="0"/>
              </a:rPr>
              <a:t>(</a:t>
            </a:r>
            <a:r>
              <a:rPr lang="en-US" sz="1800" b="1" i="1" dirty="0" err="1">
                <a:latin typeface="Times New Roman" pitchFamily="38" charset="0"/>
              </a:rPr>
              <a:t>z</a:t>
            </a:r>
            <a:r>
              <a:rPr lang="en-US" sz="1800" dirty="0">
                <a:latin typeface="Times New Roman" pitchFamily="38" charset="0"/>
              </a:rPr>
              <a:t>)</a:t>
            </a:r>
            <a:r>
              <a:rPr lang="en-US" sz="1800" b="1" i="1" dirty="0">
                <a:latin typeface="Times New Roman" pitchFamily="38" charset="0"/>
              </a:rPr>
              <a:t> </a:t>
            </a:r>
            <a:r>
              <a:rPr lang="en-US" sz="1800" dirty="0">
                <a:latin typeface="Symbol" pitchFamily="38" charset="2"/>
              </a:rPr>
              <a:t>=</a:t>
            </a:r>
            <a:r>
              <a:rPr lang="en-US" sz="1800" b="1" i="1" dirty="0">
                <a:latin typeface="Times New Roman" pitchFamily="38" charset="0"/>
              </a:rPr>
              <a:t> a</a:t>
            </a:r>
            <a:r>
              <a:rPr lang="en-US" sz="1800" baseline="-25000" dirty="0">
                <a:latin typeface="Times New Roman" pitchFamily="38" charset="0"/>
              </a:rPr>
              <a:t>0</a:t>
            </a:r>
            <a:r>
              <a:rPr lang="en-US" sz="1800" dirty="0">
                <a:latin typeface="Times New Roman" pitchFamily="38" charset="0"/>
              </a:rPr>
              <a:t> </a:t>
            </a:r>
            <a:r>
              <a:rPr lang="en-US" sz="1800" dirty="0">
                <a:latin typeface="Symbol" pitchFamily="38" charset="2"/>
              </a:rPr>
              <a:t>+</a:t>
            </a:r>
            <a:r>
              <a:rPr lang="en-US" sz="1800" dirty="0">
                <a:latin typeface="Times New Roman" pitchFamily="38" charset="0"/>
              </a:rPr>
              <a:t> </a:t>
            </a:r>
            <a:r>
              <a:rPr lang="en-US" sz="1800" b="1" i="1" dirty="0">
                <a:latin typeface="Times New Roman" pitchFamily="38" charset="0"/>
              </a:rPr>
              <a:t>a</a:t>
            </a:r>
            <a:r>
              <a:rPr lang="en-US" sz="1800" baseline="-25000" dirty="0">
                <a:latin typeface="Times New Roman" pitchFamily="38" charset="0"/>
              </a:rPr>
              <a:t>1 </a:t>
            </a:r>
            <a:r>
              <a:rPr lang="en-US" sz="1800" b="1" i="1" dirty="0" err="1">
                <a:latin typeface="Times New Roman" pitchFamily="38" charset="0"/>
              </a:rPr>
              <a:t>z</a:t>
            </a:r>
            <a:r>
              <a:rPr lang="en-US" sz="1800" baseline="-25000" dirty="0">
                <a:latin typeface="Times New Roman" pitchFamily="38" charset="0"/>
              </a:rPr>
              <a:t> </a:t>
            </a:r>
            <a:r>
              <a:rPr lang="en-US" sz="1800" dirty="0">
                <a:latin typeface="Times New Roman" pitchFamily="38" charset="0"/>
              </a:rPr>
              <a:t> </a:t>
            </a:r>
            <a:r>
              <a:rPr lang="en-US" sz="1800" dirty="0">
                <a:latin typeface="Symbol" pitchFamily="38" charset="2"/>
              </a:rPr>
              <a:t>+</a:t>
            </a:r>
            <a:r>
              <a:rPr lang="en-US" sz="1800" dirty="0">
                <a:latin typeface="Times New Roman" pitchFamily="38" charset="0"/>
              </a:rPr>
              <a:t> </a:t>
            </a:r>
            <a:r>
              <a:rPr lang="en-US" sz="1800" b="1" i="1" dirty="0">
                <a:latin typeface="Times New Roman" pitchFamily="38" charset="0"/>
              </a:rPr>
              <a:t>a</a:t>
            </a:r>
            <a:r>
              <a:rPr lang="en-US" sz="1800" baseline="-25000" dirty="0">
                <a:latin typeface="Times New Roman" pitchFamily="38" charset="0"/>
              </a:rPr>
              <a:t>2 </a:t>
            </a:r>
            <a:r>
              <a:rPr lang="en-US" sz="1800" b="1" i="1" dirty="0">
                <a:latin typeface="Times New Roman" pitchFamily="38" charset="0"/>
              </a:rPr>
              <a:t>z</a:t>
            </a:r>
            <a:r>
              <a:rPr lang="en-US" sz="1800" baseline="30000" dirty="0">
                <a:latin typeface="Times New Roman" pitchFamily="38" charset="0"/>
              </a:rPr>
              <a:t>2</a:t>
            </a:r>
            <a:r>
              <a:rPr lang="en-US" sz="1800" dirty="0">
                <a:latin typeface="Times New Roman" pitchFamily="38" charset="0"/>
              </a:rPr>
              <a:t> </a:t>
            </a:r>
            <a:r>
              <a:rPr lang="en-US" sz="1800" dirty="0">
                <a:latin typeface="Symbol" pitchFamily="38" charset="2"/>
              </a:rPr>
              <a:t>+</a:t>
            </a:r>
            <a:r>
              <a:rPr lang="en-US" sz="1800" dirty="0">
                <a:latin typeface="Times New Roman" pitchFamily="38" charset="0"/>
              </a:rPr>
              <a:t> …</a:t>
            </a:r>
            <a:r>
              <a:rPr lang="en-US" sz="1800" dirty="0" smtClean="0">
                <a:latin typeface="Times New Roman" pitchFamily="38" charset="0"/>
              </a:rPr>
              <a:t> </a:t>
            </a:r>
            <a:r>
              <a:rPr lang="en-US" sz="1800" dirty="0" smtClean="0">
                <a:latin typeface="Symbol" pitchFamily="38" charset="2"/>
              </a:rPr>
              <a:t>+</a:t>
            </a:r>
            <a:r>
              <a:rPr lang="en-US" sz="1800" dirty="0" smtClean="0">
                <a:latin typeface="Times New Roman" pitchFamily="38" charset="0"/>
              </a:rPr>
              <a:t> </a:t>
            </a:r>
            <a:r>
              <a:rPr lang="en-US" sz="1800" b="1" i="1" dirty="0">
                <a:latin typeface="Times New Roman" pitchFamily="38" charset="0"/>
              </a:rPr>
              <a:t>a</a:t>
            </a:r>
            <a:r>
              <a:rPr lang="en-US" sz="1800" b="1" i="1" baseline="-25000" dirty="0">
                <a:latin typeface="Times New Roman" pitchFamily="38" charset="0"/>
              </a:rPr>
              <a:t>n</a:t>
            </a:r>
            <a:r>
              <a:rPr lang="en-US" sz="1800" baseline="-25000" dirty="0">
                <a:latin typeface="Symbol" pitchFamily="38" charset="2"/>
              </a:rPr>
              <a:t>-</a:t>
            </a:r>
            <a:r>
              <a:rPr lang="en-US" sz="1800" baseline="-25000" dirty="0">
                <a:latin typeface="Times New Roman" pitchFamily="38" charset="0"/>
              </a:rPr>
              <a:t>1</a:t>
            </a:r>
            <a:r>
              <a:rPr lang="en-US" sz="1800" b="1" i="1" dirty="0">
                <a:latin typeface="Times New Roman" pitchFamily="38" charset="0"/>
              </a:rPr>
              <a:t>z</a:t>
            </a:r>
            <a:r>
              <a:rPr lang="en-US" sz="1800" b="1" i="1" baseline="30000" dirty="0">
                <a:latin typeface="Times New Roman" pitchFamily="38" charset="0"/>
              </a:rPr>
              <a:t>n</a:t>
            </a:r>
            <a:r>
              <a:rPr lang="en-US" sz="1800" baseline="30000" dirty="0">
                <a:latin typeface="Symbol" pitchFamily="38" charset="2"/>
              </a:rPr>
              <a:t>-</a:t>
            </a:r>
            <a:r>
              <a:rPr lang="en-US" sz="1800" baseline="30000" dirty="0" smtClean="0">
                <a:latin typeface="Times New Roman" pitchFamily="38" charset="0"/>
              </a:rPr>
              <a:t>1</a:t>
            </a:r>
            <a:r>
              <a:rPr lang="en-US" sz="1800" dirty="0" smtClean="0"/>
              <a:t> at </a:t>
            </a:r>
            <a:r>
              <a:rPr lang="en-US" sz="1800" dirty="0"/>
              <a:t>a fixed value </a:t>
            </a:r>
            <a:r>
              <a:rPr lang="en-US" sz="1800" b="1" i="1" dirty="0" err="1">
                <a:latin typeface="Times New Roman" pitchFamily="38" charset="0"/>
              </a:rPr>
              <a:t>z</a:t>
            </a:r>
            <a:r>
              <a:rPr lang="en-US" sz="1800" dirty="0"/>
              <a:t>, ignoring overflows</a:t>
            </a:r>
          </a:p>
          <a:p>
            <a:pPr lvl="1">
              <a:lnSpc>
                <a:spcPct val="90000"/>
              </a:lnSpc>
            </a:pPr>
            <a:r>
              <a:rPr lang="en-US" sz="1800" dirty="0"/>
              <a:t>Especially suitable for strings </a:t>
            </a:r>
            <a:endParaRPr lang="en-US" sz="1800" dirty="0" smtClean="0"/>
          </a:p>
          <a:p>
            <a:pPr lvl="1">
              <a:lnSpc>
                <a:spcPct val="90000"/>
              </a:lnSpc>
            </a:pPr>
            <a:r>
              <a:rPr lang="en-US" sz="1600" dirty="0" smtClean="0"/>
              <a:t>Polynomial </a:t>
            </a:r>
            <a:r>
              <a:rPr lang="en-US" sz="1600" b="1" i="1" dirty="0" smtClean="0">
                <a:latin typeface="Times New Roman" pitchFamily="38" charset="0"/>
              </a:rPr>
              <a:t>p</a:t>
            </a:r>
            <a:r>
              <a:rPr lang="en-US" sz="1600" dirty="0" smtClean="0">
                <a:latin typeface="Times New Roman" pitchFamily="38" charset="0"/>
              </a:rPr>
              <a:t>(</a:t>
            </a:r>
            <a:r>
              <a:rPr lang="en-US" sz="1600" b="1" i="1" dirty="0" smtClean="0">
                <a:latin typeface="Times New Roman" pitchFamily="38" charset="0"/>
              </a:rPr>
              <a:t>z</a:t>
            </a:r>
            <a:r>
              <a:rPr lang="en-US" sz="1600" dirty="0" smtClean="0">
                <a:latin typeface="Times New Roman" pitchFamily="38" charset="0"/>
              </a:rPr>
              <a:t>)</a:t>
            </a:r>
            <a:r>
              <a:rPr lang="en-US" sz="1600" dirty="0" smtClean="0"/>
              <a:t> can be evaluated in </a:t>
            </a:r>
            <a:r>
              <a:rPr lang="en-US" sz="1600" b="1" i="1" dirty="0" smtClean="0">
                <a:latin typeface="Times New Roman" pitchFamily="38" charset="0"/>
              </a:rPr>
              <a:t>O</a:t>
            </a:r>
            <a:r>
              <a:rPr lang="en-US" sz="1600" dirty="0" smtClean="0">
                <a:latin typeface="Times New Roman" pitchFamily="38" charset="0"/>
              </a:rPr>
              <a:t>(</a:t>
            </a:r>
            <a:r>
              <a:rPr lang="en-US" sz="1600" b="1" i="1" dirty="0" smtClean="0">
                <a:latin typeface="Times New Roman" pitchFamily="38" charset="0"/>
              </a:rPr>
              <a:t>n</a:t>
            </a:r>
            <a:r>
              <a:rPr lang="en-US" sz="1600" dirty="0" smtClean="0">
                <a:latin typeface="Times New Roman" pitchFamily="38" charset="0"/>
              </a:rPr>
              <a:t>)</a:t>
            </a:r>
            <a:r>
              <a:rPr lang="en-US" sz="1600" dirty="0" smtClean="0"/>
              <a:t> time using Horner’s rule:</a:t>
            </a:r>
          </a:p>
          <a:p>
            <a:pPr lvl="2"/>
            <a:r>
              <a:rPr lang="en-US" sz="1600" dirty="0" smtClean="0"/>
              <a:t>The following polynomials are successively computed, each from the previous one in </a:t>
            </a:r>
            <a:r>
              <a:rPr lang="en-US" sz="1600" b="1" i="1" dirty="0" smtClean="0">
                <a:latin typeface="Times New Roman" pitchFamily="38" charset="0"/>
              </a:rPr>
              <a:t>O</a:t>
            </a:r>
            <a:r>
              <a:rPr lang="en-US" sz="1600" dirty="0" smtClean="0">
                <a:latin typeface="Times New Roman" pitchFamily="38" charset="0"/>
              </a:rPr>
              <a:t>(1)</a:t>
            </a:r>
            <a:r>
              <a:rPr lang="en-US" sz="1600" dirty="0" smtClean="0"/>
              <a:t> time</a:t>
            </a:r>
          </a:p>
          <a:p>
            <a:pPr lvl="1">
              <a:buFont typeface="Wingdings" pitchFamily="38" charset="2"/>
              <a:buNone/>
            </a:pPr>
            <a:r>
              <a:rPr lang="en-US" sz="1800" b="1" i="1" dirty="0" smtClean="0">
                <a:latin typeface="Times New Roman" pitchFamily="38" charset="0"/>
              </a:rPr>
              <a:t>			p</a:t>
            </a:r>
            <a:r>
              <a:rPr lang="en-US" sz="1800" baseline="-25000" dirty="0" smtClean="0">
                <a:latin typeface="Times New Roman" pitchFamily="38" charset="0"/>
              </a:rPr>
              <a:t>0</a:t>
            </a:r>
            <a:r>
              <a:rPr lang="en-US" sz="1800" dirty="0" smtClean="0">
                <a:latin typeface="Times New Roman" pitchFamily="38" charset="0"/>
              </a:rPr>
              <a:t>(</a:t>
            </a:r>
            <a:r>
              <a:rPr lang="en-US" sz="1800" b="1" i="1" dirty="0" smtClean="0">
                <a:latin typeface="Times New Roman" pitchFamily="38" charset="0"/>
              </a:rPr>
              <a:t>z</a:t>
            </a:r>
            <a:r>
              <a:rPr lang="en-US" sz="1800" dirty="0" smtClean="0">
                <a:latin typeface="Times New Roman" pitchFamily="38" charset="0"/>
              </a:rPr>
              <a:t>)</a:t>
            </a:r>
            <a:r>
              <a:rPr lang="en-US" sz="1800" b="1" i="1" dirty="0" smtClean="0">
                <a:latin typeface="Times New Roman" pitchFamily="38" charset="0"/>
              </a:rPr>
              <a:t> </a:t>
            </a:r>
            <a:r>
              <a:rPr lang="en-US" sz="1800" dirty="0" smtClean="0">
                <a:latin typeface="Symbol" pitchFamily="38" charset="2"/>
              </a:rPr>
              <a:t>=</a:t>
            </a:r>
            <a:r>
              <a:rPr lang="en-US" sz="1800" b="1" i="1" dirty="0" smtClean="0">
                <a:latin typeface="Times New Roman" pitchFamily="38" charset="0"/>
              </a:rPr>
              <a:t> a</a:t>
            </a:r>
            <a:r>
              <a:rPr lang="en-US" sz="1800" b="1" i="1" baseline="-25000" dirty="0" smtClean="0">
                <a:latin typeface="Times New Roman" pitchFamily="38" charset="0"/>
              </a:rPr>
              <a:t>n</a:t>
            </a:r>
            <a:r>
              <a:rPr lang="en-US" sz="1800" baseline="-25000" dirty="0" smtClean="0">
                <a:latin typeface="Symbol" pitchFamily="38" charset="2"/>
              </a:rPr>
              <a:t>-</a:t>
            </a:r>
            <a:r>
              <a:rPr lang="en-US" sz="1800" baseline="-25000" dirty="0" smtClean="0">
                <a:latin typeface="Times New Roman" pitchFamily="38" charset="0"/>
              </a:rPr>
              <a:t>1</a:t>
            </a:r>
          </a:p>
          <a:p>
            <a:pPr lvl="1">
              <a:buFont typeface="Wingdings" pitchFamily="38" charset="2"/>
              <a:buNone/>
            </a:pPr>
            <a:r>
              <a:rPr lang="en-US" sz="1800" b="1" i="1" dirty="0" smtClean="0">
                <a:latin typeface="Times New Roman" pitchFamily="38" charset="0"/>
              </a:rPr>
              <a:t>			p</a:t>
            </a:r>
            <a:r>
              <a:rPr lang="en-US" sz="1800" b="1" i="1" baseline="-25000" dirty="0" smtClean="0">
                <a:latin typeface="Times New Roman" pitchFamily="38" charset="0"/>
              </a:rPr>
              <a:t>i</a:t>
            </a:r>
            <a:r>
              <a:rPr lang="en-US" sz="1800" baseline="-25000" dirty="0" smtClean="0">
                <a:latin typeface="Times New Roman" pitchFamily="38" charset="0"/>
              </a:rPr>
              <a:t> </a:t>
            </a:r>
            <a:r>
              <a:rPr lang="en-US" sz="1800" dirty="0" smtClean="0">
                <a:latin typeface="Times New Roman" pitchFamily="38" charset="0"/>
              </a:rPr>
              <a:t>(</a:t>
            </a:r>
            <a:r>
              <a:rPr lang="en-US" sz="1800" b="1" i="1" dirty="0" err="1" smtClean="0">
                <a:latin typeface="Times New Roman" pitchFamily="38" charset="0"/>
              </a:rPr>
              <a:t>z</a:t>
            </a:r>
            <a:r>
              <a:rPr lang="en-US" sz="1800" dirty="0" smtClean="0">
                <a:latin typeface="Times New Roman" pitchFamily="38" charset="0"/>
              </a:rPr>
              <a:t>)</a:t>
            </a:r>
            <a:r>
              <a:rPr lang="en-US" sz="1800" b="1" i="1" dirty="0" smtClean="0">
                <a:latin typeface="Times New Roman" pitchFamily="38" charset="0"/>
              </a:rPr>
              <a:t> </a:t>
            </a:r>
            <a:r>
              <a:rPr lang="en-US" sz="1800" dirty="0" smtClean="0">
                <a:latin typeface="Symbol" pitchFamily="38" charset="2"/>
              </a:rPr>
              <a:t>=</a:t>
            </a:r>
            <a:r>
              <a:rPr lang="en-US" sz="1800" b="1" i="1" dirty="0" smtClean="0">
                <a:latin typeface="Times New Roman" pitchFamily="38" charset="0"/>
              </a:rPr>
              <a:t> a</a:t>
            </a:r>
            <a:r>
              <a:rPr lang="en-US" sz="1800" b="1" i="1" baseline="-25000" dirty="0" smtClean="0">
                <a:latin typeface="Times New Roman" pitchFamily="38" charset="0"/>
              </a:rPr>
              <a:t>n</a:t>
            </a:r>
            <a:r>
              <a:rPr lang="en-US" sz="1800" baseline="-25000" dirty="0" smtClean="0">
                <a:latin typeface="Symbol" pitchFamily="38" charset="2"/>
              </a:rPr>
              <a:t>-</a:t>
            </a:r>
            <a:r>
              <a:rPr lang="en-US" sz="1800" b="1" i="1" baseline="-25000" dirty="0" smtClean="0">
                <a:latin typeface="Times New Roman" pitchFamily="38" charset="0"/>
              </a:rPr>
              <a:t>i</a:t>
            </a:r>
            <a:r>
              <a:rPr lang="en-US" sz="1800" baseline="-25000" dirty="0" smtClean="0">
                <a:latin typeface="Symbol" pitchFamily="38" charset="2"/>
              </a:rPr>
              <a:t>-</a:t>
            </a:r>
            <a:r>
              <a:rPr lang="en-US" sz="1800" baseline="-25000" dirty="0" smtClean="0">
                <a:latin typeface="Times New Roman" pitchFamily="38" charset="0"/>
              </a:rPr>
              <a:t>1 </a:t>
            </a:r>
            <a:r>
              <a:rPr lang="en-US" sz="1800" dirty="0" smtClean="0">
                <a:latin typeface="Symbol" pitchFamily="38" charset="2"/>
              </a:rPr>
              <a:t>+</a:t>
            </a:r>
            <a:r>
              <a:rPr lang="en-US" sz="1800" dirty="0" smtClean="0">
                <a:latin typeface="Times New Roman" pitchFamily="38" charset="0"/>
              </a:rPr>
              <a:t> </a:t>
            </a:r>
            <a:r>
              <a:rPr lang="en-US" sz="1800" b="1" i="1" dirty="0" smtClean="0">
                <a:latin typeface="Times New Roman" pitchFamily="38" charset="0"/>
              </a:rPr>
              <a:t>zp</a:t>
            </a:r>
            <a:r>
              <a:rPr lang="en-US" sz="1800" b="1" i="1" baseline="-25000" dirty="0" smtClean="0">
                <a:latin typeface="Times New Roman" pitchFamily="38" charset="0"/>
              </a:rPr>
              <a:t>i</a:t>
            </a:r>
            <a:r>
              <a:rPr lang="en-US" sz="1800" baseline="-25000" dirty="0" smtClean="0">
                <a:latin typeface="Symbol" pitchFamily="38" charset="2"/>
              </a:rPr>
              <a:t>-</a:t>
            </a:r>
            <a:r>
              <a:rPr lang="en-US" sz="1800" baseline="-25000" dirty="0" smtClean="0">
                <a:latin typeface="Times New Roman" pitchFamily="38" charset="0"/>
              </a:rPr>
              <a:t>1</a:t>
            </a:r>
            <a:r>
              <a:rPr lang="en-US" sz="1800" dirty="0" smtClean="0">
                <a:latin typeface="Times New Roman" pitchFamily="38" charset="0"/>
              </a:rPr>
              <a:t>(</a:t>
            </a:r>
            <a:r>
              <a:rPr lang="en-US" sz="1800" b="1" i="1" dirty="0" smtClean="0">
                <a:latin typeface="Times New Roman" pitchFamily="38" charset="0"/>
              </a:rPr>
              <a:t>z</a:t>
            </a:r>
            <a:r>
              <a:rPr lang="en-US" sz="1800" dirty="0" smtClean="0">
                <a:latin typeface="Times New Roman" pitchFamily="38" charset="0"/>
              </a:rPr>
              <a:t>)  (</a:t>
            </a:r>
            <a:r>
              <a:rPr lang="en-US" sz="1800" b="1" i="1" dirty="0" err="1" smtClean="0">
                <a:latin typeface="Times New Roman" pitchFamily="38" charset="0"/>
              </a:rPr>
              <a:t>i</a:t>
            </a:r>
            <a:r>
              <a:rPr lang="en-US" sz="1800" b="1" i="1" dirty="0" smtClean="0">
                <a:latin typeface="Times New Roman" pitchFamily="38" charset="0"/>
              </a:rPr>
              <a:t> </a:t>
            </a:r>
            <a:r>
              <a:rPr lang="en-US" sz="1800" dirty="0" smtClean="0">
                <a:latin typeface="Symbol" pitchFamily="38" charset="2"/>
              </a:rPr>
              <a:t>=</a:t>
            </a:r>
            <a:r>
              <a:rPr lang="en-US" sz="1800" b="1" i="1" dirty="0" smtClean="0">
                <a:latin typeface="Times New Roman" pitchFamily="38" charset="0"/>
              </a:rPr>
              <a:t> </a:t>
            </a:r>
            <a:r>
              <a:rPr lang="en-US" sz="1800" dirty="0" smtClean="0">
                <a:latin typeface="Times New Roman" pitchFamily="38" charset="0"/>
              </a:rPr>
              <a:t>1, 2, …, </a:t>
            </a:r>
            <a:r>
              <a:rPr lang="en-US" sz="1800" b="1" i="1" dirty="0" err="1" smtClean="0">
                <a:latin typeface="Times New Roman" pitchFamily="38" charset="0"/>
              </a:rPr>
              <a:t>n</a:t>
            </a:r>
            <a:r>
              <a:rPr lang="en-US" sz="1800" b="1" i="1" dirty="0" smtClean="0">
                <a:latin typeface="Times New Roman" pitchFamily="38" charset="0"/>
              </a:rPr>
              <a:t> </a:t>
            </a:r>
            <a:r>
              <a:rPr lang="en-US" sz="1800" dirty="0" smtClean="0">
                <a:latin typeface="Symbol" pitchFamily="38" charset="2"/>
              </a:rPr>
              <a:t>-</a:t>
            </a:r>
            <a:r>
              <a:rPr lang="en-US" sz="1800" dirty="0" smtClean="0">
                <a:latin typeface="Times New Roman" pitchFamily="38" charset="0"/>
              </a:rPr>
              <a:t>1)</a:t>
            </a:r>
          </a:p>
          <a:p>
            <a:pPr lvl="1"/>
            <a:r>
              <a:rPr lang="en-US" sz="1600" dirty="0" smtClean="0"/>
              <a:t>We have </a:t>
            </a:r>
            <a:r>
              <a:rPr lang="en-US" sz="1600" b="1" i="1" dirty="0" err="1" smtClean="0">
                <a:latin typeface="Times New Roman" pitchFamily="38" charset="0"/>
              </a:rPr>
              <a:t>p</a:t>
            </a:r>
            <a:r>
              <a:rPr lang="en-US" sz="1600" dirty="0" err="1" smtClean="0">
                <a:latin typeface="Times New Roman" pitchFamily="38" charset="0"/>
              </a:rPr>
              <a:t>(</a:t>
            </a:r>
            <a:r>
              <a:rPr lang="en-US" sz="1600" b="1" i="1" dirty="0" err="1" smtClean="0">
                <a:latin typeface="Times New Roman" pitchFamily="38" charset="0"/>
              </a:rPr>
              <a:t>z</a:t>
            </a:r>
            <a:r>
              <a:rPr lang="en-US" sz="1600" dirty="0" smtClean="0">
                <a:latin typeface="Times New Roman" pitchFamily="38" charset="0"/>
              </a:rPr>
              <a:t>) </a:t>
            </a:r>
            <a:r>
              <a:rPr lang="en-US" sz="1600" dirty="0" smtClean="0">
                <a:latin typeface="Symbol" pitchFamily="38" charset="2"/>
              </a:rPr>
              <a:t>=</a:t>
            </a:r>
            <a:r>
              <a:rPr lang="en-US" sz="1600" b="1" i="1" dirty="0" smtClean="0">
                <a:latin typeface="Times New Roman" pitchFamily="38" charset="0"/>
              </a:rPr>
              <a:t> p</a:t>
            </a:r>
            <a:r>
              <a:rPr lang="en-US" sz="1600" b="1" i="1" baseline="-25000" dirty="0" smtClean="0">
                <a:latin typeface="Times New Roman" pitchFamily="38" charset="0"/>
              </a:rPr>
              <a:t>n</a:t>
            </a:r>
            <a:r>
              <a:rPr lang="en-US" sz="1600" baseline="-25000" dirty="0" smtClean="0">
                <a:latin typeface="Symbol" pitchFamily="38" charset="2"/>
              </a:rPr>
              <a:t>-</a:t>
            </a:r>
            <a:r>
              <a:rPr lang="en-US" sz="1600" baseline="-25000" dirty="0" smtClean="0">
                <a:latin typeface="Times New Roman" pitchFamily="38" charset="0"/>
              </a:rPr>
              <a:t>1</a:t>
            </a:r>
            <a:r>
              <a:rPr lang="en-US" sz="1600" dirty="0" smtClean="0">
                <a:latin typeface="Times New Roman" pitchFamily="38" charset="0"/>
              </a:rPr>
              <a:t>(</a:t>
            </a:r>
            <a:r>
              <a:rPr lang="en-US" sz="1600" b="1" i="1" dirty="0" smtClean="0">
                <a:latin typeface="Times New Roman" pitchFamily="38" charset="0"/>
              </a:rPr>
              <a:t>z</a:t>
            </a:r>
            <a:r>
              <a:rPr lang="en-US" sz="1600" dirty="0" smtClean="0">
                <a:latin typeface="Times New Roman" pitchFamily="38" charset="0"/>
              </a:rPr>
              <a:t>) </a:t>
            </a:r>
          </a:p>
          <a:p>
            <a:pPr>
              <a:lnSpc>
                <a:spcPct val="90000"/>
              </a:lnSpc>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8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8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8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8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84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84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8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dirty="0"/>
              <a:t>Compression Functions</a:t>
            </a:r>
            <a:r>
              <a:rPr lang="en-US" dirty="0" smtClean="0"/>
              <a:t> </a:t>
            </a:r>
            <a:endParaRPr lang="en-US" dirty="0"/>
          </a:p>
        </p:txBody>
      </p:sp>
      <p:sp>
        <p:nvSpPr>
          <p:cNvPr id="149507" name="Rectangle 3" descr="Rectangle: Click to edit Master text styles&#10;Second level&#10;Third level&#10;Fourth level&#10;Fifth level"/>
          <p:cNvSpPr>
            <a:spLocks noGrp="1" noChangeArrowheads="1"/>
          </p:cNvSpPr>
          <p:nvPr>
            <p:ph idx="1"/>
          </p:nvPr>
        </p:nvSpPr>
        <p:spPr/>
        <p:txBody>
          <a:bodyPr/>
          <a:lstStyle/>
          <a:p>
            <a:r>
              <a:rPr lang="en-US" dirty="0">
                <a:solidFill>
                  <a:schemeClr val="tx2"/>
                </a:solidFill>
              </a:rPr>
              <a:t>Division</a:t>
            </a:r>
            <a:r>
              <a:rPr lang="en-US" dirty="0"/>
              <a:t>:</a:t>
            </a:r>
          </a:p>
          <a:p>
            <a:pPr lvl="1"/>
            <a:r>
              <a:rPr lang="en-US" b="1" i="1" dirty="0">
                <a:latin typeface="Times New Roman" pitchFamily="38" charset="0"/>
              </a:rPr>
              <a:t>h</a:t>
            </a:r>
            <a:r>
              <a:rPr lang="en-US" baseline="-25000" dirty="0">
                <a:latin typeface="Times New Roman" pitchFamily="38" charset="0"/>
              </a:rPr>
              <a:t>2 </a:t>
            </a:r>
            <a:r>
              <a:rPr lang="en-US" dirty="0">
                <a:latin typeface="Times New Roman" pitchFamily="38" charset="0"/>
              </a:rPr>
              <a:t>(</a:t>
            </a:r>
            <a:r>
              <a:rPr lang="en-US" b="1" i="1" dirty="0" err="1">
                <a:latin typeface="Times New Roman" pitchFamily="38" charset="0"/>
              </a:rPr>
              <a:t>y</a:t>
            </a:r>
            <a:r>
              <a:rPr lang="en-US" dirty="0">
                <a:latin typeface="Times New Roman" pitchFamily="38" charset="0"/>
              </a:rPr>
              <a:t>) </a:t>
            </a:r>
            <a:r>
              <a:rPr lang="en-US" dirty="0">
                <a:latin typeface="Symbol" pitchFamily="38" charset="2"/>
              </a:rPr>
              <a:t>=</a:t>
            </a:r>
            <a:r>
              <a:rPr lang="en-US" b="1" i="1" dirty="0">
                <a:latin typeface="Times New Roman" pitchFamily="38" charset="0"/>
              </a:rPr>
              <a:t> </a:t>
            </a:r>
            <a:r>
              <a:rPr lang="en-US" b="1" i="1" dirty="0" err="1">
                <a:latin typeface="Times New Roman" pitchFamily="38" charset="0"/>
              </a:rPr>
              <a:t>y</a:t>
            </a:r>
            <a:r>
              <a:rPr lang="en-US" b="1" i="1" dirty="0">
                <a:latin typeface="Times New Roman" pitchFamily="38" charset="0"/>
              </a:rPr>
              <a:t> </a:t>
            </a:r>
            <a:r>
              <a:rPr lang="en-US" dirty="0">
                <a:latin typeface="Times New Roman" pitchFamily="38" charset="0"/>
              </a:rPr>
              <a:t>mod</a:t>
            </a:r>
            <a:r>
              <a:rPr lang="en-US" b="1" i="1" dirty="0">
                <a:latin typeface="Times New Roman" pitchFamily="38" charset="0"/>
              </a:rPr>
              <a:t> N</a:t>
            </a:r>
            <a:endParaRPr lang="en-US" dirty="0"/>
          </a:p>
          <a:p>
            <a:pPr lvl="1"/>
            <a:r>
              <a:rPr lang="en-US" dirty="0"/>
              <a:t>The size </a:t>
            </a:r>
            <a:r>
              <a:rPr lang="en-US" b="1" i="1" dirty="0">
                <a:latin typeface="Times New Roman" pitchFamily="38" charset="0"/>
              </a:rPr>
              <a:t>N</a:t>
            </a:r>
            <a:r>
              <a:rPr lang="en-US" dirty="0"/>
              <a:t> of the hash table is usually chosen to be a </a:t>
            </a:r>
            <a:r>
              <a:rPr lang="en-US" dirty="0" smtClean="0"/>
              <a:t>prime (on the assumption that the differences between hash keys </a:t>
            </a:r>
            <a:r>
              <a:rPr lang="en-US" i="1" dirty="0" smtClean="0"/>
              <a:t>y</a:t>
            </a:r>
            <a:r>
              <a:rPr lang="en-US" dirty="0" smtClean="0"/>
              <a:t> are less likely to be multiples of primes).</a:t>
            </a:r>
          </a:p>
          <a:p>
            <a:r>
              <a:rPr lang="en-US" dirty="0" smtClean="0">
                <a:solidFill>
                  <a:schemeClr val="tx2"/>
                </a:solidFill>
              </a:rPr>
              <a:t>Multiply, Add and Divide (MAD)</a:t>
            </a:r>
            <a:r>
              <a:rPr lang="en-US" dirty="0" smtClean="0"/>
              <a:t>:</a:t>
            </a:r>
          </a:p>
          <a:p>
            <a:pPr lvl="1"/>
            <a:r>
              <a:rPr lang="en-US" b="1" i="1" dirty="0" smtClean="0">
                <a:latin typeface="Times New Roman" pitchFamily="38" charset="0"/>
              </a:rPr>
              <a:t>h</a:t>
            </a:r>
            <a:r>
              <a:rPr lang="en-US" b="1" baseline="-25000" dirty="0" smtClean="0">
                <a:latin typeface="Times New Roman" pitchFamily="38" charset="0"/>
              </a:rPr>
              <a:t>2 </a:t>
            </a:r>
            <a:r>
              <a:rPr lang="en-US" b="1" dirty="0" smtClean="0">
                <a:latin typeface="Times New Roman" pitchFamily="38" charset="0"/>
              </a:rPr>
              <a:t>(</a:t>
            </a:r>
            <a:r>
              <a:rPr lang="en-US" b="1" i="1" dirty="0" smtClean="0">
                <a:latin typeface="Times New Roman" pitchFamily="38" charset="0"/>
              </a:rPr>
              <a:t>y</a:t>
            </a:r>
            <a:r>
              <a:rPr lang="en-US" b="1" dirty="0" smtClean="0">
                <a:latin typeface="Times New Roman" pitchFamily="38" charset="0"/>
              </a:rPr>
              <a:t>) </a:t>
            </a:r>
            <a:r>
              <a:rPr lang="en-US" b="1" dirty="0" smtClean="0">
                <a:latin typeface="Symbol" pitchFamily="38" charset="2"/>
              </a:rPr>
              <a:t>= [</a:t>
            </a:r>
            <a:r>
              <a:rPr lang="en-US" b="1" dirty="0" smtClean="0">
                <a:latin typeface="Times New Roman" pitchFamily="38" charset="0"/>
              </a:rPr>
              <a:t>(</a:t>
            </a:r>
            <a:r>
              <a:rPr lang="en-US" b="1" i="1" dirty="0" smtClean="0">
                <a:latin typeface="Times New Roman" pitchFamily="38" charset="0"/>
              </a:rPr>
              <a:t>ay </a:t>
            </a:r>
            <a:r>
              <a:rPr lang="en-US" b="1" dirty="0" smtClean="0">
                <a:latin typeface="Symbol" pitchFamily="38" charset="2"/>
              </a:rPr>
              <a:t>+</a:t>
            </a:r>
            <a:r>
              <a:rPr lang="en-US" b="1" i="1" dirty="0" smtClean="0">
                <a:latin typeface="Times New Roman" pitchFamily="38" charset="0"/>
              </a:rPr>
              <a:t> b</a:t>
            </a:r>
            <a:r>
              <a:rPr lang="en-US" b="1" dirty="0" smtClean="0">
                <a:latin typeface="Times New Roman" pitchFamily="38" charset="0"/>
              </a:rPr>
              <a:t>)</a:t>
            </a:r>
            <a:r>
              <a:rPr lang="en-US" b="1" i="1" dirty="0" smtClean="0">
                <a:latin typeface="Times New Roman" pitchFamily="38" charset="0"/>
              </a:rPr>
              <a:t> </a:t>
            </a:r>
            <a:r>
              <a:rPr lang="en-US" b="1" dirty="0" smtClean="0">
                <a:latin typeface="Times New Roman" pitchFamily="38" charset="0"/>
              </a:rPr>
              <a:t>mod p] mod N</a:t>
            </a:r>
            <a:r>
              <a:rPr lang="en-US" dirty="0" smtClean="0">
                <a:latin typeface="Times New Roman" pitchFamily="38" charset="0"/>
              </a:rPr>
              <a:t>, where</a:t>
            </a:r>
          </a:p>
          <a:p>
            <a:pPr lvl="2"/>
            <a:r>
              <a:rPr lang="en-US" dirty="0" smtClean="0">
                <a:latin typeface="Times New Roman" pitchFamily="38" charset="0"/>
              </a:rPr>
              <a:t>p is a prime number greater than N</a:t>
            </a:r>
          </a:p>
          <a:p>
            <a:pPr lvl="2"/>
            <a:r>
              <a:rPr lang="en-US" b="1" i="1" dirty="0" smtClean="0">
                <a:latin typeface="Times New Roman" pitchFamily="38" charset="0"/>
              </a:rPr>
              <a:t>a</a:t>
            </a:r>
            <a:r>
              <a:rPr lang="en-US" dirty="0" smtClean="0"/>
              <a:t> and </a:t>
            </a:r>
            <a:r>
              <a:rPr lang="en-US" b="1" i="1" dirty="0" smtClean="0">
                <a:latin typeface="Times New Roman" pitchFamily="38" charset="0"/>
              </a:rPr>
              <a:t>b</a:t>
            </a:r>
            <a:r>
              <a:rPr lang="en-US" dirty="0" smtClean="0"/>
              <a:t> are integers chosen at random from the interval [0, p – 1], with a &gt; 0.</a:t>
            </a:r>
            <a:endParaRPr lang="en-US" dirty="0" smtClean="0">
              <a:latin typeface="Times New Roman" pitchFamily="38" charset="0"/>
              <a:sym typeface="Symbol" pitchFamily="3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9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9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9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dirty="0"/>
              <a:t>Collision Handling</a:t>
            </a:r>
            <a:r>
              <a:rPr lang="en-US" dirty="0" smtClean="0"/>
              <a:t> </a:t>
            </a:r>
            <a:endParaRPr lang="en-US" dirty="0"/>
          </a:p>
        </p:txBody>
      </p:sp>
      <p:sp>
        <p:nvSpPr>
          <p:cNvPr id="153603" name="Rectangle 3" descr="Rectangle: Click to edit Master text styles&#10;Second level&#10;Third level&#10;Fourth level&#10;Fifth level"/>
          <p:cNvSpPr>
            <a:spLocks noGrp="1" noChangeArrowheads="1"/>
          </p:cNvSpPr>
          <p:nvPr>
            <p:ph idx="1"/>
          </p:nvPr>
        </p:nvSpPr>
        <p:spPr>
          <a:xfrm>
            <a:off x="457200" y="1905000"/>
            <a:ext cx="8229600" cy="2971109"/>
          </a:xfrm>
        </p:spPr>
        <p:txBody>
          <a:bodyPr/>
          <a:lstStyle/>
          <a:p>
            <a:r>
              <a:rPr lang="en-US" dirty="0"/>
              <a:t>Collisions occur when different elements are mapped to the same cell</a:t>
            </a:r>
          </a:p>
          <a:p>
            <a:r>
              <a:rPr lang="en-US" b="1" dirty="0"/>
              <a:t>Separate </a:t>
            </a:r>
            <a:r>
              <a:rPr lang="en-US" b="1" dirty="0" smtClean="0"/>
              <a:t>Chaining</a:t>
            </a:r>
            <a:r>
              <a:rPr lang="en-US" dirty="0" smtClean="0"/>
              <a:t>:  </a:t>
            </a:r>
          </a:p>
          <a:p>
            <a:pPr lvl="1"/>
            <a:r>
              <a:rPr lang="en-US" dirty="0" smtClean="0"/>
              <a:t>Let </a:t>
            </a:r>
            <a:r>
              <a:rPr lang="en-US" dirty="0"/>
              <a:t>each cell in the table point to a linked list of entries that map </a:t>
            </a:r>
            <a:r>
              <a:rPr lang="en-US" dirty="0" smtClean="0"/>
              <a:t>there</a:t>
            </a:r>
          </a:p>
          <a:p>
            <a:pPr lvl="1"/>
            <a:r>
              <a:rPr lang="en-US" dirty="0" smtClean="0"/>
              <a:t>Separate chaining is simple, but requires additional memory outside the table</a:t>
            </a:r>
          </a:p>
          <a:p>
            <a:endParaRPr lang="en-US" dirty="0"/>
          </a:p>
        </p:txBody>
      </p:sp>
      <p:grpSp>
        <p:nvGrpSpPr>
          <p:cNvPr id="2" name="Group 1"/>
          <p:cNvGrpSpPr/>
          <p:nvPr/>
        </p:nvGrpSpPr>
        <p:grpSpPr>
          <a:xfrm>
            <a:off x="4487863" y="4571309"/>
            <a:ext cx="4198937" cy="1676400"/>
            <a:chOff x="4487863" y="4571309"/>
            <a:chExt cx="4198937" cy="1676400"/>
          </a:xfrm>
        </p:grpSpPr>
        <p:sp>
          <p:nvSpPr>
            <p:cNvPr id="153606" name="Rectangle 6"/>
            <p:cNvSpPr>
              <a:spLocks noChangeArrowheads="1"/>
            </p:cNvSpPr>
            <p:nvPr/>
          </p:nvSpPr>
          <p:spPr bwMode="auto">
            <a:xfrm>
              <a:off x="4814564" y="4647509"/>
              <a:ext cx="289063" cy="304800"/>
            </a:xfrm>
            <a:prstGeom prst="rect">
              <a:avLst/>
            </a:prstGeom>
            <a:noFill/>
            <a:ln w="19050">
              <a:solidFill>
                <a:schemeClr val="tx1"/>
              </a:solidFill>
              <a:miter lim="800000"/>
              <a:headEnd/>
              <a:tailEnd/>
            </a:ln>
            <a:effectLst/>
          </p:spPr>
          <p:txBody>
            <a:bodyPr wrap="none" anchor="ctr">
              <a:prstTxWarp prst="textNoShape">
                <a:avLst/>
              </a:prstTxWarp>
            </a:bodyPr>
            <a:lstStyle/>
            <a:p>
              <a:r>
                <a:rPr lang="en-US" sz="1800" dirty="0" smtClean="0">
                  <a:sym typeface="Symbol" pitchFamily="38" charset="2"/>
                </a:rPr>
                <a:t>Ø</a:t>
              </a:r>
              <a:endParaRPr lang="en-US" sz="1800" dirty="0"/>
            </a:p>
          </p:txBody>
        </p:sp>
        <p:sp>
          <p:nvSpPr>
            <p:cNvPr id="153607" name="Rectangle 7"/>
            <p:cNvSpPr>
              <a:spLocks noChangeArrowheads="1"/>
            </p:cNvSpPr>
            <p:nvPr/>
          </p:nvSpPr>
          <p:spPr bwMode="auto">
            <a:xfrm>
              <a:off x="4814564" y="4952309"/>
              <a:ext cx="289063" cy="3048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53608" name="Rectangle 8"/>
            <p:cNvSpPr>
              <a:spLocks noChangeArrowheads="1"/>
            </p:cNvSpPr>
            <p:nvPr/>
          </p:nvSpPr>
          <p:spPr bwMode="auto">
            <a:xfrm>
              <a:off x="4814564" y="5257109"/>
              <a:ext cx="289063" cy="304800"/>
            </a:xfrm>
            <a:prstGeom prst="rect">
              <a:avLst/>
            </a:prstGeom>
            <a:noFill/>
            <a:ln w="19050">
              <a:solidFill>
                <a:schemeClr val="tx1"/>
              </a:solidFill>
              <a:miter lim="800000"/>
              <a:headEnd/>
              <a:tailEnd/>
            </a:ln>
            <a:effectLst/>
          </p:spPr>
          <p:txBody>
            <a:bodyPr wrap="none" anchor="ctr">
              <a:prstTxWarp prst="textNoShape">
                <a:avLst/>
              </a:prstTxWarp>
            </a:bodyPr>
            <a:lstStyle/>
            <a:p>
              <a:r>
                <a:rPr lang="en-US" sz="1800" dirty="0" smtClean="0">
                  <a:sym typeface="Symbol" pitchFamily="38" charset="2"/>
                </a:rPr>
                <a:t>Ø</a:t>
              </a:r>
              <a:endParaRPr lang="en-US" sz="1800" dirty="0">
                <a:sym typeface="Symbol" pitchFamily="38" charset="2"/>
              </a:endParaRPr>
            </a:p>
          </p:txBody>
        </p:sp>
        <p:sp>
          <p:nvSpPr>
            <p:cNvPr id="153609" name="Rectangle 9"/>
            <p:cNvSpPr>
              <a:spLocks noChangeArrowheads="1"/>
            </p:cNvSpPr>
            <p:nvPr/>
          </p:nvSpPr>
          <p:spPr bwMode="auto">
            <a:xfrm>
              <a:off x="4814564" y="5561909"/>
              <a:ext cx="289063" cy="304800"/>
            </a:xfrm>
            <a:prstGeom prst="rect">
              <a:avLst/>
            </a:prstGeom>
            <a:noFill/>
            <a:ln w="19050">
              <a:solidFill>
                <a:schemeClr val="tx1"/>
              </a:solidFill>
              <a:miter lim="800000"/>
              <a:headEnd/>
              <a:tailEnd/>
            </a:ln>
            <a:effectLst/>
          </p:spPr>
          <p:txBody>
            <a:bodyPr wrap="none" anchor="ctr">
              <a:prstTxWarp prst="textNoShape">
                <a:avLst/>
              </a:prstTxWarp>
            </a:bodyPr>
            <a:lstStyle/>
            <a:p>
              <a:r>
                <a:rPr lang="en-US" sz="1800" dirty="0" smtClean="0">
                  <a:sym typeface="Symbol" pitchFamily="38" charset="2"/>
                </a:rPr>
                <a:t>Ø</a:t>
              </a:r>
              <a:endParaRPr lang="en-US" sz="1800" dirty="0">
                <a:sym typeface="Symbol" pitchFamily="38" charset="2"/>
              </a:endParaRPr>
            </a:p>
          </p:txBody>
        </p:sp>
        <p:sp>
          <p:nvSpPr>
            <p:cNvPr id="153610" name="Rectangle 10"/>
            <p:cNvSpPr>
              <a:spLocks noChangeArrowheads="1"/>
            </p:cNvSpPr>
            <p:nvPr/>
          </p:nvSpPr>
          <p:spPr bwMode="auto">
            <a:xfrm>
              <a:off x="4814564" y="5866709"/>
              <a:ext cx="289063" cy="3048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153611" name="Text Box 11"/>
            <p:cNvSpPr txBox="1">
              <a:spLocks noChangeArrowheads="1"/>
            </p:cNvSpPr>
            <p:nvPr/>
          </p:nvSpPr>
          <p:spPr bwMode="auto">
            <a:xfrm>
              <a:off x="4487863" y="4571309"/>
              <a:ext cx="337240" cy="457200"/>
            </a:xfrm>
            <a:prstGeom prst="rect">
              <a:avLst/>
            </a:prstGeom>
            <a:noFill/>
            <a:ln w="19050">
              <a:noFill/>
              <a:miter lim="800000"/>
              <a:headEnd/>
              <a:tailEnd/>
            </a:ln>
            <a:effectLst/>
          </p:spPr>
          <p:txBody>
            <a:bodyPr wrap="none">
              <a:prstTxWarp prst="textNoShape">
                <a:avLst/>
              </a:prstTxWarp>
              <a:spAutoFit/>
            </a:bodyPr>
            <a:lstStyle/>
            <a:p>
              <a:r>
                <a:rPr lang="en-US">
                  <a:latin typeface="Times New Roman" pitchFamily="38" charset="0"/>
                </a:rPr>
                <a:t>0</a:t>
              </a:r>
            </a:p>
          </p:txBody>
        </p:sp>
        <p:sp>
          <p:nvSpPr>
            <p:cNvPr id="153612" name="Text Box 12"/>
            <p:cNvSpPr txBox="1">
              <a:spLocks noChangeArrowheads="1"/>
            </p:cNvSpPr>
            <p:nvPr/>
          </p:nvSpPr>
          <p:spPr bwMode="auto">
            <a:xfrm>
              <a:off x="4487863" y="4876109"/>
              <a:ext cx="337240" cy="457200"/>
            </a:xfrm>
            <a:prstGeom prst="rect">
              <a:avLst/>
            </a:prstGeom>
            <a:noFill/>
            <a:ln w="19050">
              <a:noFill/>
              <a:miter lim="800000"/>
              <a:headEnd/>
              <a:tailEnd/>
            </a:ln>
            <a:effectLst/>
          </p:spPr>
          <p:txBody>
            <a:bodyPr wrap="none">
              <a:prstTxWarp prst="textNoShape">
                <a:avLst/>
              </a:prstTxWarp>
              <a:spAutoFit/>
            </a:bodyPr>
            <a:lstStyle/>
            <a:p>
              <a:r>
                <a:rPr lang="en-US">
                  <a:latin typeface="Times New Roman" pitchFamily="38" charset="0"/>
                </a:rPr>
                <a:t>1</a:t>
              </a:r>
            </a:p>
          </p:txBody>
        </p:sp>
        <p:sp>
          <p:nvSpPr>
            <p:cNvPr id="153613" name="Text Box 13"/>
            <p:cNvSpPr txBox="1">
              <a:spLocks noChangeArrowheads="1"/>
            </p:cNvSpPr>
            <p:nvPr/>
          </p:nvSpPr>
          <p:spPr bwMode="auto">
            <a:xfrm>
              <a:off x="4487863" y="5180909"/>
              <a:ext cx="337240" cy="457200"/>
            </a:xfrm>
            <a:prstGeom prst="rect">
              <a:avLst/>
            </a:prstGeom>
            <a:noFill/>
            <a:ln w="19050">
              <a:noFill/>
              <a:miter lim="800000"/>
              <a:headEnd/>
              <a:tailEnd/>
            </a:ln>
            <a:effectLst/>
          </p:spPr>
          <p:txBody>
            <a:bodyPr wrap="none">
              <a:prstTxWarp prst="textNoShape">
                <a:avLst/>
              </a:prstTxWarp>
              <a:spAutoFit/>
            </a:bodyPr>
            <a:lstStyle/>
            <a:p>
              <a:r>
                <a:rPr lang="en-US">
                  <a:latin typeface="Times New Roman" pitchFamily="38" charset="0"/>
                </a:rPr>
                <a:t>2</a:t>
              </a:r>
            </a:p>
          </p:txBody>
        </p:sp>
        <p:sp>
          <p:nvSpPr>
            <p:cNvPr id="153614" name="Text Box 14"/>
            <p:cNvSpPr txBox="1">
              <a:spLocks noChangeArrowheads="1"/>
            </p:cNvSpPr>
            <p:nvPr/>
          </p:nvSpPr>
          <p:spPr bwMode="auto">
            <a:xfrm>
              <a:off x="4487863" y="5485709"/>
              <a:ext cx="337240" cy="457200"/>
            </a:xfrm>
            <a:prstGeom prst="rect">
              <a:avLst/>
            </a:prstGeom>
            <a:noFill/>
            <a:ln w="19050">
              <a:noFill/>
              <a:miter lim="800000"/>
              <a:headEnd/>
              <a:tailEnd/>
            </a:ln>
            <a:effectLst/>
          </p:spPr>
          <p:txBody>
            <a:bodyPr wrap="none">
              <a:prstTxWarp prst="textNoShape">
                <a:avLst/>
              </a:prstTxWarp>
              <a:spAutoFit/>
            </a:bodyPr>
            <a:lstStyle/>
            <a:p>
              <a:r>
                <a:rPr lang="en-US">
                  <a:latin typeface="Times New Roman" pitchFamily="38" charset="0"/>
                </a:rPr>
                <a:t>3</a:t>
              </a:r>
            </a:p>
          </p:txBody>
        </p:sp>
        <p:sp>
          <p:nvSpPr>
            <p:cNvPr id="153615" name="Text Box 15"/>
            <p:cNvSpPr txBox="1">
              <a:spLocks noChangeArrowheads="1"/>
            </p:cNvSpPr>
            <p:nvPr/>
          </p:nvSpPr>
          <p:spPr bwMode="auto">
            <a:xfrm>
              <a:off x="4487863" y="5790509"/>
              <a:ext cx="337240" cy="457200"/>
            </a:xfrm>
            <a:prstGeom prst="rect">
              <a:avLst/>
            </a:prstGeom>
            <a:noFill/>
            <a:ln w="19050">
              <a:noFill/>
              <a:miter lim="800000"/>
              <a:headEnd/>
              <a:tailEnd/>
            </a:ln>
            <a:effectLst/>
          </p:spPr>
          <p:txBody>
            <a:bodyPr wrap="none">
              <a:prstTxWarp prst="textNoShape">
                <a:avLst/>
              </a:prstTxWarp>
              <a:spAutoFit/>
            </a:bodyPr>
            <a:lstStyle/>
            <a:p>
              <a:r>
                <a:rPr lang="en-US">
                  <a:latin typeface="Times New Roman" pitchFamily="38" charset="0"/>
                </a:rPr>
                <a:t>4</a:t>
              </a:r>
            </a:p>
          </p:txBody>
        </p:sp>
        <p:sp>
          <p:nvSpPr>
            <p:cNvPr id="153616" name="AutoShape 16"/>
            <p:cNvSpPr>
              <a:spLocks noChangeArrowheads="1"/>
            </p:cNvSpPr>
            <p:nvPr/>
          </p:nvSpPr>
          <p:spPr bwMode="auto">
            <a:xfrm>
              <a:off x="5362579" y="5866709"/>
              <a:ext cx="1517579" cy="304800"/>
            </a:xfrm>
            <a:prstGeom prst="roundRect">
              <a:avLst>
                <a:gd name="adj" fmla="val 16667"/>
              </a:avLst>
            </a:prstGeom>
            <a:solidFill>
              <a:schemeClr val="accent1"/>
            </a:solidFill>
            <a:ln w="19050">
              <a:solidFill>
                <a:schemeClr val="tx1"/>
              </a:solidFill>
              <a:round/>
              <a:headEnd/>
              <a:tailEnd/>
            </a:ln>
            <a:effectLst/>
          </p:spPr>
          <p:txBody>
            <a:bodyPr wrap="none" anchor="ctr">
              <a:prstTxWarp prst="textNoShape">
                <a:avLst/>
              </a:prstTxWarp>
            </a:bodyPr>
            <a:lstStyle/>
            <a:p>
              <a:r>
                <a:rPr lang="en-US" sz="1600" b="1">
                  <a:solidFill>
                    <a:srgbClr val="FBEFD2"/>
                  </a:solidFill>
                </a:rPr>
                <a:t>451-229-0004</a:t>
              </a:r>
            </a:p>
          </p:txBody>
        </p:sp>
        <p:sp>
          <p:nvSpPr>
            <p:cNvPr id="153617" name="AutoShape 17"/>
            <p:cNvSpPr>
              <a:spLocks noChangeArrowheads="1"/>
            </p:cNvSpPr>
            <p:nvPr/>
          </p:nvSpPr>
          <p:spPr bwMode="auto">
            <a:xfrm>
              <a:off x="7169221" y="5866709"/>
              <a:ext cx="1517579" cy="304800"/>
            </a:xfrm>
            <a:prstGeom prst="roundRect">
              <a:avLst>
                <a:gd name="adj" fmla="val 16667"/>
              </a:avLst>
            </a:prstGeom>
            <a:solidFill>
              <a:schemeClr val="accent1"/>
            </a:solidFill>
            <a:ln w="19050">
              <a:solidFill>
                <a:schemeClr val="tx1"/>
              </a:solidFill>
              <a:round/>
              <a:headEnd/>
              <a:tailEnd/>
            </a:ln>
            <a:effectLst/>
          </p:spPr>
          <p:txBody>
            <a:bodyPr wrap="none" anchor="ctr">
              <a:prstTxWarp prst="textNoShape">
                <a:avLst/>
              </a:prstTxWarp>
            </a:bodyPr>
            <a:lstStyle/>
            <a:p>
              <a:r>
                <a:rPr lang="en-US" sz="1600" b="1">
                  <a:solidFill>
                    <a:srgbClr val="FBEFD2"/>
                  </a:solidFill>
                </a:rPr>
                <a:t>981-101-0004</a:t>
              </a:r>
            </a:p>
          </p:txBody>
        </p:sp>
        <p:cxnSp>
          <p:nvCxnSpPr>
            <p:cNvPr id="153618" name="AutoShape 18"/>
            <p:cNvCxnSpPr>
              <a:cxnSpLocks noChangeShapeType="1"/>
              <a:stCxn id="153616" idx="3"/>
              <a:endCxn id="153617" idx="1"/>
            </p:cNvCxnSpPr>
            <p:nvPr/>
          </p:nvCxnSpPr>
          <p:spPr bwMode="auto">
            <a:xfrm>
              <a:off x="6889191" y="6019109"/>
              <a:ext cx="270996" cy="0"/>
            </a:xfrm>
            <a:prstGeom prst="straightConnector1">
              <a:avLst/>
            </a:prstGeom>
            <a:noFill/>
            <a:ln w="19050">
              <a:solidFill>
                <a:schemeClr val="tx1"/>
              </a:solidFill>
              <a:round/>
              <a:headEnd/>
              <a:tailEnd/>
            </a:ln>
            <a:effectLst/>
          </p:spPr>
        </p:cxnSp>
        <p:sp>
          <p:nvSpPr>
            <p:cNvPr id="153619" name="Line 19"/>
            <p:cNvSpPr>
              <a:spLocks noChangeShapeType="1"/>
            </p:cNvSpPr>
            <p:nvPr/>
          </p:nvSpPr>
          <p:spPr bwMode="auto">
            <a:xfrm>
              <a:off x="4959095" y="6019109"/>
              <a:ext cx="403483" cy="0"/>
            </a:xfrm>
            <a:prstGeom prst="line">
              <a:avLst/>
            </a:prstGeom>
            <a:noFill/>
            <a:ln w="19050">
              <a:solidFill>
                <a:schemeClr val="tx1"/>
              </a:solidFill>
              <a:round/>
              <a:headEnd type="oval" w="med" len="med"/>
              <a:tailEnd type="triangle" w="med" len="med"/>
            </a:ln>
            <a:effectLst/>
          </p:spPr>
          <p:txBody>
            <a:bodyPr wrap="none" anchor="ctr">
              <a:prstTxWarp prst="textNoShape">
                <a:avLst/>
              </a:prstTxWarp>
            </a:bodyPr>
            <a:lstStyle/>
            <a:p>
              <a:endParaRPr lang="en-US"/>
            </a:p>
          </p:txBody>
        </p:sp>
        <p:sp>
          <p:nvSpPr>
            <p:cNvPr id="153620" name="AutoShape 20"/>
            <p:cNvSpPr>
              <a:spLocks noChangeArrowheads="1"/>
            </p:cNvSpPr>
            <p:nvPr/>
          </p:nvSpPr>
          <p:spPr bwMode="auto">
            <a:xfrm>
              <a:off x="5362579" y="4952309"/>
              <a:ext cx="1517579" cy="304800"/>
            </a:xfrm>
            <a:prstGeom prst="roundRect">
              <a:avLst>
                <a:gd name="adj" fmla="val 16667"/>
              </a:avLst>
            </a:prstGeom>
            <a:solidFill>
              <a:schemeClr val="accent1"/>
            </a:solidFill>
            <a:ln w="19050">
              <a:solidFill>
                <a:schemeClr val="tx1"/>
              </a:solidFill>
              <a:round/>
              <a:headEnd/>
              <a:tailEnd/>
            </a:ln>
            <a:effectLst/>
          </p:spPr>
          <p:txBody>
            <a:bodyPr wrap="none" anchor="ctr">
              <a:prstTxWarp prst="textNoShape">
                <a:avLst/>
              </a:prstTxWarp>
            </a:bodyPr>
            <a:lstStyle/>
            <a:p>
              <a:r>
                <a:rPr lang="en-US" sz="1600" b="1">
                  <a:solidFill>
                    <a:srgbClr val="FBEFD2"/>
                  </a:solidFill>
                </a:rPr>
                <a:t>025-612-0001</a:t>
              </a:r>
            </a:p>
          </p:txBody>
        </p:sp>
        <p:sp>
          <p:nvSpPr>
            <p:cNvPr id="153621" name="Line 21"/>
            <p:cNvSpPr>
              <a:spLocks noChangeShapeType="1"/>
            </p:cNvSpPr>
            <p:nvPr/>
          </p:nvSpPr>
          <p:spPr bwMode="auto">
            <a:xfrm>
              <a:off x="4959095" y="5104709"/>
              <a:ext cx="403483" cy="0"/>
            </a:xfrm>
            <a:prstGeom prst="line">
              <a:avLst/>
            </a:prstGeom>
            <a:noFill/>
            <a:ln w="19050">
              <a:solidFill>
                <a:schemeClr val="tx1"/>
              </a:solidFill>
              <a:round/>
              <a:headEnd type="oval" w="med" len="med"/>
              <a:tailEnd type="triangle" w="med" len="med"/>
            </a:ln>
            <a:effectLst/>
          </p:spPr>
          <p:txBody>
            <a:bodyPr wrap="none" anchor="ctr">
              <a:prstTxWarp prst="textNoShape">
                <a:avLst/>
              </a:prstTxWarp>
            </a:bodyPr>
            <a:lstStyle/>
            <a:p>
              <a:endParaRPr lang="en-US"/>
            </a:p>
          </p:txBody>
        </p:sp>
      </p:grpSp>
      <p:graphicFrame>
        <p:nvGraphicFramePr>
          <p:cNvPr id="153622" name="Object 22"/>
          <p:cNvGraphicFramePr>
            <a:graphicFrameLocks noChangeAspect="1"/>
          </p:cNvGraphicFramePr>
          <p:nvPr/>
        </p:nvGraphicFramePr>
        <p:xfrm>
          <a:off x="5864787" y="806450"/>
          <a:ext cx="3048000" cy="1098550"/>
        </p:xfrm>
        <a:graphic>
          <a:graphicData uri="http://schemas.openxmlformats.org/presentationml/2006/ole">
            <mc:AlternateContent xmlns:mc="http://schemas.openxmlformats.org/markup-compatibility/2006">
              <mc:Choice xmlns:v="urn:schemas-microsoft-com:vml" Requires="v">
                <p:oleObj spid="_x0000_s35929" name="Clip" r:id="rId3" imgW="1826640" imgH="659160" progId="MS_ClipArt_Gallery.2">
                  <p:embed/>
                </p:oleObj>
              </mc:Choice>
              <mc:Fallback>
                <p:oleObj name="Clip" r:id="rId3" imgW="1826640" imgH="659160" progId="MS_ClipArt_Gallery.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787" y="806450"/>
                        <a:ext cx="3048000" cy="1098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bldLvl="4"/>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40000" y="274638"/>
            <a:ext cx="8686800" cy="566447"/>
          </a:xfrm>
        </p:spPr>
        <p:txBody>
          <a:bodyPr/>
          <a:lstStyle/>
          <a:p>
            <a:r>
              <a:rPr lang="en-US" sz="4000" dirty="0"/>
              <a:t>Map Methods with Separate Chaining</a:t>
            </a:r>
            <a:r>
              <a:rPr lang="en-US" sz="4000" dirty="0" smtClean="0"/>
              <a:t> </a:t>
            </a:r>
            <a:endParaRPr lang="en-US" sz="4000" dirty="0"/>
          </a:p>
        </p:txBody>
      </p:sp>
      <p:sp>
        <p:nvSpPr>
          <p:cNvPr id="162819" name="Rectangle 3" descr="Rectangle: Click to edit Master text styles&#10;Second level&#10;Third level&#10;Fourth level&#10;Fifth level"/>
          <p:cNvSpPr>
            <a:spLocks noGrp="1" noChangeArrowheads="1"/>
          </p:cNvSpPr>
          <p:nvPr>
            <p:ph type="body" idx="1"/>
          </p:nvPr>
        </p:nvSpPr>
        <p:spPr>
          <a:xfrm>
            <a:off x="180000" y="1638006"/>
            <a:ext cx="8810245" cy="4613672"/>
          </a:xfrm>
        </p:spPr>
        <p:txBody>
          <a:bodyPr/>
          <a:lstStyle/>
          <a:p>
            <a:pPr>
              <a:lnSpc>
                <a:spcPct val="80000"/>
              </a:lnSpc>
            </a:pPr>
            <a:r>
              <a:rPr lang="en-US" sz="2800" dirty="0"/>
              <a:t>Delegate operations to a list-based map at each cell:</a:t>
            </a:r>
          </a:p>
          <a:p>
            <a:pPr>
              <a:lnSpc>
                <a:spcPct val="80000"/>
              </a:lnSpc>
              <a:buFont typeface="Wingdings" pitchFamily="38" charset="2"/>
              <a:buNone/>
            </a:pPr>
            <a:endParaRPr lang="en-US" sz="1000" dirty="0"/>
          </a:p>
          <a:p>
            <a:pPr>
              <a:lnSpc>
                <a:spcPct val="80000"/>
              </a:lnSpc>
              <a:buFont typeface="Wingdings" pitchFamily="38" charset="2"/>
              <a:buNone/>
            </a:pPr>
            <a:r>
              <a:rPr lang="en-US" sz="2000" b="1" dirty="0">
                <a:solidFill>
                  <a:schemeClr val="tx2"/>
                </a:solidFill>
              </a:rPr>
              <a:t>Algorithm</a:t>
            </a:r>
            <a:r>
              <a:rPr lang="en-US" sz="2000" b="1" dirty="0"/>
              <a:t> </a:t>
            </a:r>
            <a:r>
              <a:rPr lang="en-US" sz="2000" dirty="0" err="1"/>
              <a:t>get(</a:t>
            </a:r>
            <a:r>
              <a:rPr lang="en-US" sz="2000" i="1" dirty="0" err="1"/>
              <a:t>k</a:t>
            </a:r>
            <a:r>
              <a:rPr lang="en-US" sz="2000" dirty="0"/>
              <a:t>):		</a:t>
            </a:r>
          </a:p>
          <a:p>
            <a:pPr>
              <a:lnSpc>
                <a:spcPct val="80000"/>
              </a:lnSpc>
              <a:buFont typeface="Wingdings" pitchFamily="38" charset="2"/>
              <a:buNone/>
            </a:pPr>
            <a:r>
              <a:rPr lang="en-US" sz="2000" b="1" i="1" dirty="0"/>
              <a:t>Output: </a:t>
            </a:r>
            <a:r>
              <a:rPr lang="en-US" sz="2000" dirty="0"/>
              <a:t>The value associated with the key </a:t>
            </a:r>
            <a:r>
              <a:rPr lang="en-US" sz="2000" i="1" dirty="0" err="1"/>
              <a:t>k</a:t>
            </a:r>
            <a:r>
              <a:rPr lang="en-US" sz="2000" i="1" dirty="0"/>
              <a:t> </a:t>
            </a:r>
            <a:r>
              <a:rPr lang="en-US" sz="2000" dirty="0"/>
              <a:t>in the map, or </a:t>
            </a:r>
            <a:r>
              <a:rPr lang="en-US" sz="2000" b="1" dirty="0"/>
              <a:t>null </a:t>
            </a:r>
            <a:r>
              <a:rPr lang="en-US" sz="2000" dirty="0"/>
              <a:t>if there is </a:t>
            </a:r>
            <a:r>
              <a:rPr lang="en-US" sz="2000" dirty="0" smtClean="0"/>
              <a:t>no entry </a:t>
            </a:r>
            <a:r>
              <a:rPr lang="en-US" sz="2000" dirty="0"/>
              <a:t>with key equal to </a:t>
            </a:r>
            <a:r>
              <a:rPr lang="en-US" sz="2000" i="1" dirty="0" err="1"/>
              <a:t>k</a:t>
            </a:r>
            <a:r>
              <a:rPr lang="en-US" sz="2000" i="1" dirty="0"/>
              <a:t> </a:t>
            </a:r>
            <a:r>
              <a:rPr lang="en-US" sz="2000" dirty="0"/>
              <a:t>in the map	</a:t>
            </a:r>
          </a:p>
          <a:p>
            <a:pPr>
              <a:lnSpc>
                <a:spcPct val="80000"/>
              </a:lnSpc>
              <a:buFont typeface="Wingdings" pitchFamily="38" charset="2"/>
              <a:buNone/>
            </a:pPr>
            <a:r>
              <a:rPr lang="en-US" sz="2000" b="1" dirty="0"/>
              <a:t>return </a:t>
            </a:r>
            <a:r>
              <a:rPr lang="en-US" sz="2000" i="1" dirty="0" err="1"/>
              <a:t>A</a:t>
            </a:r>
            <a:r>
              <a:rPr lang="en-US" sz="2000" dirty="0" err="1"/>
              <a:t>[</a:t>
            </a:r>
            <a:r>
              <a:rPr lang="en-US" sz="2000" i="1" dirty="0" err="1"/>
              <a:t>h</a:t>
            </a:r>
            <a:r>
              <a:rPr lang="en-US" sz="2000" dirty="0" err="1"/>
              <a:t>(</a:t>
            </a:r>
            <a:r>
              <a:rPr lang="en-US" sz="2000" i="1" dirty="0" err="1"/>
              <a:t>k</a:t>
            </a:r>
            <a:r>
              <a:rPr lang="en-US" sz="2000" dirty="0" err="1"/>
              <a:t>)]</a:t>
            </a:r>
            <a:r>
              <a:rPr lang="en-US" sz="2000" i="1" dirty="0" err="1"/>
              <a:t>.</a:t>
            </a:r>
            <a:r>
              <a:rPr lang="en-US" sz="2000" dirty="0" err="1"/>
              <a:t>get(</a:t>
            </a:r>
            <a:r>
              <a:rPr lang="en-US" sz="2000" i="1" dirty="0" err="1"/>
              <a:t>k</a:t>
            </a:r>
            <a:r>
              <a:rPr lang="en-US" sz="2000" dirty="0"/>
              <a:t>) 	</a:t>
            </a:r>
            <a:r>
              <a:rPr lang="en-US" sz="2000" dirty="0">
                <a:solidFill>
                  <a:schemeClr val="tx2"/>
                </a:solidFill>
              </a:rPr>
              <a:t>{delegate the get to the list-based map at </a:t>
            </a:r>
            <a:r>
              <a:rPr lang="en-US" sz="2000" i="1" dirty="0" err="1">
                <a:solidFill>
                  <a:schemeClr val="tx2"/>
                </a:solidFill>
              </a:rPr>
              <a:t>A</a:t>
            </a:r>
            <a:r>
              <a:rPr lang="en-US" sz="2000" dirty="0" err="1">
                <a:solidFill>
                  <a:schemeClr val="tx2"/>
                </a:solidFill>
              </a:rPr>
              <a:t>[</a:t>
            </a:r>
            <a:r>
              <a:rPr lang="en-US" sz="2000" i="1" dirty="0" err="1">
                <a:solidFill>
                  <a:schemeClr val="tx2"/>
                </a:solidFill>
              </a:rPr>
              <a:t>h</a:t>
            </a:r>
            <a:r>
              <a:rPr lang="en-US" sz="2000" dirty="0" err="1">
                <a:solidFill>
                  <a:schemeClr val="tx2"/>
                </a:solidFill>
              </a:rPr>
              <a:t>(</a:t>
            </a:r>
            <a:r>
              <a:rPr lang="en-US" sz="2000" i="1" dirty="0" err="1">
                <a:solidFill>
                  <a:schemeClr val="tx2"/>
                </a:solidFill>
              </a:rPr>
              <a:t>k</a:t>
            </a:r>
            <a:r>
              <a:rPr lang="en-US" sz="2000" dirty="0">
                <a:solidFill>
                  <a:schemeClr val="tx2"/>
                </a:solidFill>
              </a:rPr>
              <a:t>)]}</a:t>
            </a:r>
          </a:p>
          <a:p>
            <a:pPr>
              <a:lnSpc>
                <a:spcPct val="80000"/>
              </a:lnSpc>
              <a:buFont typeface="Wingdings" pitchFamily="38" charset="2"/>
              <a:buNone/>
            </a:pPr>
            <a:r>
              <a:rPr lang="en-US" sz="1000" dirty="0" smtClean="0"/>
              <a:t>	</a:t>
            </a:r>
            <a:endParaRPr 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40000" y="274638"/>
            <a:ext cx="8686800" cy="566447"/>
          </a:xfrm>
        </p:spPr>
        <p:txBody>
          <a:bodyPr/>
          <a:lstStyle/>
          <a:p>
            <a:r>
              <a:rPr lang="en-US" sz="4000" dirty="0"/>
              <a:t>Map Methods with Separate Chaining</a:t>
            </a:r>
            <a:r>
              <a:rPr lang="en-US" sz="4000" dirty="0" smtClean="0"/>
              <a:t> </a:t>
            </a:r>
            <a:endParaRPr lang="en-US" sz="4000" dirty="0"/>
          </a:p>
        </p:txBody>
      </p:sp>
      <p:sp>
        <p:nvSpPr>
          <p:cNvPr id="162819" name="Rectangle 3" descr="Rectangle: Click to edit Master text styles&#10;Second level&#10;Third level&#10;Fourth level&#10;Fifth level"/>
          <p:cNvSpPr>
            <a:spLocks noGrp="1" noChangeArrowheads="1"/>
          </p:cNvSpPr>
          <p:nvPr>
            <p:ph type="body" idx="1"/>
          </p:nvPr>
        </p:nvSpPr>
        <p:spPr>
          <a:xfrm>
            <a:off x="140000" y="1674814"/>
            <a:ext cx="8810245" cy="4576863"/>
          </a:xfrm>
        </p:spPr>
        <p:txBody>
          <a:bodyPr/>
          <a:lstStyle/>
          <a:p>
            <a:pPr>
              <a:lnSpc>
                <a:spcPct val="80000"/>
              </a:lnSpc>
            </a:pPr>
            <a:r>
              <a:rPr lang="en-US" sz="2800" dirty="0"/>
              <a:t>Delegate operations to a list-based map at each cell:</a:t>
            </a:r>
          </a:p>
          <a:p>
            <a:pPr>
              <a:lnSpc>
                <a:spcPct val="80000"/>
              </a:lnSpc>
              <a:buFont typeface="Wingdings" pitchFamily="38" charset="2"/>
              <a:buNone/>
            </a:pPr>
            <a:endParaRPr lang="en-US" sz="800" dirty="0" smtClean="0"/>
          </a:p>
          <a:p>
            <a:pPr>
              <a:lnSpc>
                <a:spcPct val="80000"/>
              </a:lnSpc>
              <a:buFont typeface="Wingdings" pitchFamily="38" charset="2"/>
              <a:buNone/>
            </a:pPr>
            <a:r>
              <a:rPr lang="en-US" sz="2000" b="1" dirty="0" smtClean="0">
                <a:solidFill>
                  <a:schemeClr val="tx2"/>
                </a:solidFill>
              </a:rPr>
              <a:t>Algorithm</a:t>
            </a:r>
            <a:r>
              <a:rPr lang="en-US" sz="2000" b="1" dirty="0" smtClean="0"/>
              <a:t> </a:t>
            </a:r>
            <a:r>
              <a:rPr lang="en-US" sz="2000" dirty="0" err="1"/>
              <a:t>put(</a:t>
            </a:r>
            <a:r>
              <a:rPr lang="en-US" sz="2000" i="1" dirty="0" err="1"/>
              <a:t>k,v</a:t>
            </a:r>
            <a:r>
              <a:rPr lang="en-US" sz="2000" dirty="0"/>
              <a:t>):		</a:t>
            </a:r>
          </a:p>
          <a:p>
            <a:pPr>
              <a:lnSpc>
                <a:spcPct val="80000"/>
              </a:lnSpc>
              <a:buFont typeface="Wingdings" pitchFamily="38" charset="2"/>
              <a:buNone/>
            </a:pPr>
            <a:r>
              <a:rPr lang="en-US" sz="2000" b="1" i="1" dirty="0"/>
              <a:t>Output:</a:t>
            </a:r>
            <a:r>
              <a:rPr lang="en-US" sz="2000" b="1" i="1" dirty="0" smtClean="0"/>
              <a:t> </a:t>
            </a:r>
            <a:r>
              <a:rPr lang="en-US" sz="2000" dirty="0" smtClean="0"/>
              <a:t>Store the new (key, value) pair.  If </a:t>
            </a:r>
            <a:r>
              <a:rPr lang="en-US" sz="2000" dirty="0"/>
              <a:t>there is an existing entry</a:t>
            </a:r>
            <a:r>
              <a:rPr lang="en-US" sz="2000" dirty="0" smtClean="0"/>
              <a:t> with </a:t>
            </a:r>
            <a:r>
              <a:rPr lang="en-US" sz="2000" dirty="0"/>
              <a:t>key equal to </a:t>
            </a:r>
            <a:r>
              <a:rPr lang="en-US" sz="2000" i="1" dirty="0" err="1"/>
              <a:t>k</a:t>
            </a:r>
            <a:r>
              <a:rPr lang="en-US" sz="2000" dirty="0"/>
              <a:t>,</a:t>
            </a:r>
            <a:r>
              <a:rPr lang="en-US" sz="2000" dirty="0" smtClean="0"/>
              <a:t> return the old value; </a:t>
            </a:r>
            <a:r>
              <a:rPr lang="en-US" sz="2000" dirty="0"/>
              <a:t>otherwise,</a:t>
            </a:r>
            <a:r>
              <a:rPr lang="en-US" sz="2000" dirty="0" smtClean="0"/>
              <a:t> return </a:t>
            </a:r>
            <a:r>
              <a:rPr lang="en-US" sz="2000" b="1" dirty="0"/>
              <a:t>null	</a:t>
            </a:r>
          </a:p>
          <a:p>
            <a:pPr>
              <a:lnSpc>
                <a:spcPct val="80000"/>
              </a:lnSpc>
              <a:buFont typeface="Wingdings" pitchFamily="38" charset="2"/>
              <a:buNone/>
            </a:pPr>
            <a:r>
              <a:rPr lang="en-US" sz="2000" i="1" dirty="0" err="1"/>
              <a:t>t</a:t>
            </a:r>
            <a:r>
              <a:rPr lang="en-US" sz="2000" i="1" dirty="0"/>
              <a:t> </a:t>
            </a:r>
            <a:r>
              <a:rPr lang="en-US" sz="2000" dirty="0"/>
              <a:t>=</a:t>
            </a:r>
            <a:r>
              <a:rPr lang="en-US" sz="2000" i="1" dirty="0"/>
              <a:t> </a:t>
            </a:r>
            <a:r>
              <a:rPr lang="en-US" sz="2000" i="1" dirty="0" err="1"/>
              <a:t>A</a:t>
            </a:r>
            <a:r>
              <a:rPr lang="en-US" sz="2000" dirty="0" err="1"/>
              <a:t>[</a:t>
            </a:r>
            <a:r>
              <a:rPr lang="en-US" sz="2000" i="1" dirty="0" err="1"/>
              <a:t>h</a:t>
            </a:r>
            <a:r>
              <a:rPr lang="en-US" sz="2000" dirty="0" err="1"/>
              <a:t>(</a:t>
            </a:r>
            <a:r>
              <a:rPr lang="en-US" sz="2000" i="1" dirty="0" err="1"/>
              <a:t>k</a:t>
            </a:r>
            <a:r>
              <a:rPr lang="en-US" sz="2000" dirty="0" err="1"/>
              <a:t>)]</a:t>
            </a:r>
            <a:r>
              <a:rPr lang="en-US" sz="2000" i="1" dirty="0" err="1"/>
              <a:t>.</a:t>
            </a:r>
            <a:r>
              <a:rPr lang="en-US" sz="2000" dirty="0" err="1"/>
              <a:t>put(</a:t>
            </a:r>
            <a:r>
              <a:rPr lang="en-US" sz="2000" i="1" dirty="0" err="1"/>
              <a:t>k,v</a:t>
            </a:r>
            <a:r>
              <a:rPr lang="en-US" sz="2000" dirty="0"/>
              <a:t>) 	</a:t>
            </a:r>
            <a:r>
              <a:rPr lang="en-US" sz="2000" dirty="0">
                <a:solidFill>
                  <a:schemeClr val="tx2"/>
                </a:solidFill>
              </a:rPr>
              <a:t>{delegate the put to the list-based map at </a:t>
            </a:r>
            <a:r>
              <a:rPr lang="en-US" sz="2000" i="1" dirty="0" err="1">
                <a:solidFill>
                  <a:schemeClr val="tx2"/>
                </a:solidFill>
              </a:rPr>
              <a:t>A</a:t>
            </a:r>
            <a:r>
              <a:rPr lang="en-US" sz="2000" dirty="0" err="1">
                <a:solidFill>
                  <a:schemeClr val="tx2"/>
                </a:solidFill>
              </a:rPr>
              <a:t>[</a:t>
            </a:r>
            <a:r>
              <a:rPr lang="en-US" sz="2000" i="1" dirty="0" err="1">
                <a:solidFill>
                  <a:schemeClr val="tx2"/>
                </a:solidFill>
              </a:rPr>
              <a:t>h</a:t>
            </a:r>
            <a:r>
              <a:rPr lang="en-US" sz="2000" dirty="0" err="1">
                <a:solidFill>
                  <a:schemeClr val="tx2"/>
                </a:solidFill>
              </a:rPr>
              <a:t>(</a:t>
            </a:r>
            <a:r>
              <a:rPr lang="en-US" sz="2000" i="1" dirty="0" err="1">
                <a:solidFill>
                  <a:schemeClr val="tx2"/>
                </a:solidFill>
              </a:rPr>
              <a:t>k</a:t>
            </a:r>
            <a:r>
              <a:rPr lang="en-US" sz="2000" dirty="0">
                <a:solidFill>
                  <a:schemeClr val="tx2"/>
                </a:solidFill>
              </a:rPr>
              <a:t>)]}</a:t>
            </a:r>
            <a:endParaRPr lang="en-US" sz="2000" i="1" dirty="0">
              <a:solidFill>
                <a:schemeClr val="tx2"/>
              </a:solidFill>
            </a:endParaRPr>
          </a:p>
          <a:p>
            <a:pPr>
              <a:lnSpc>
                <a:spcPct val="80000"/>
              </a:lnSpc>
              <a:buFont typeface="Wingdings" pitchFamily="38" charset="2"/>
              <a:buNone/>
            </a:pPr>
            <a:r>
              <a:rPr lang="en-US" sz="2000" b="1" dirty="0"/>
              <a:t>if </a:t>
            </a:r>
            <a:r>
              <a:rPr lang="en-US" sz="2000" i="1" dirty="0" err="1"/>
              <a:t>t</a:t>
            </a:r>
            <a:r>
              <a:rPr lang="en-US" sz="2000" i="1" dirty="0"/>
              <a:t> </a:t>
            </a:r>
            <a:r>
              <a:rPr lang="en-US" sz="2000" dirty="0"/>
              <a:t>= </a:t>
            </a:r>
            <a:r>
              <a:rPr lang="en-US" sz="2000" b="1" dirty="0"/>
              <a:t>null then 		</a:t>
            </a:r>
            <a:r>
              <a:rPr lang="en-US" sz="2000" dirty="0">
                <a:solidFill>
                  <a:schemeClr val="tx2"/>
                </a:solidFill>
              </a:rPr>
              <a:t>{</a:t>
            </a:r>
            <a:r>
              <a:rPr lang="en-US" sz="2000" i="1" dirty="0" err="1">
                <a:solidFill>
                  <a:schemeClr val="tx2"/>
                </a:solidFill>
              </a:rPr>
              <a:t>k</a:t>
            </a:r>
            <a:r>
              <a:rPr lang="en-US" sz="2000" i="1" dirty="0">
                <a:solidFill>
                  <a:schemeClr val="tx2"/>
                </a:solidFill>
              </a:rPr>
              <a:t> </a:t>
            </a:r>
            <a:r>
              <a:rPr lang="en-US" sz="2000" dirty="0">
                <a:solidFill>
                  <a:schemeClr val="tx2"/>
                </a:solidFill>
              </a:rPr>
              <a:t>is a new key</a:t>
            </a:r>
            <a:r>
              <a:rPr lang="en-US" dirty="0">
                <a:solidFill>
                  <a:schemeClr val="tx2"/>
                </a:solidFill>
              </a:rPr>
              <a:t>}</a:t>
            </a:r>
            <a:endParaRPr lang="en-US" sz="2000" i="1" dirty="0">
              <a:solidFill>
                <a:schemeClr val="tx2"/>
              </a:solidFill>
            </a:endParaRPr>
          </a:p>
          <a:p>
            <a:pPr>
              <a:lnSpc>
                <a:spcPct val="80000"/>
              </a:lnSpc>
              <a:buFont typeface="Wingdings" pitchFamily="38" charset="2"/>
              <a:buNone/>
            </a:pPr>
            <a:r>
              <a:rPr lang="en-US" sz="2000" dirty="0"/>
              <a:t>	</a:t>
            </a:r>
            <a:r>
              <a:rPr lang="en-US" sz="2000" i="1" dirty="0" err="1"/>
              <a:t>n</a:t>
            </a:r>
            <a:r>
              <a:rPr lang="en-US" sz="2000" i="1" dirty="0"/>
              <a:t> </a:t>
            </a:r>
            <a:r>
              <a:rPr lang="en-US" sz="2000" dirty="0"/>
              <a:t>=</a:t>
            </a:r>
            <a:r>
              <a:rPr lang="en-US" sz="2000" i="1" dirty="0"/>
              <a:t> </a:t>
            </a:r>
            <a:r>
              <a:rPr lang="en-US" sz="2000" i="1" dirty="0" err="1"/>
              <a:t>n</a:t>
            </a:r>
            <a:r>
              <a:rPr lang="en-US" sz="2000" i="1" dirty="0"/>
              <a:t> </a:t>
            </a:r>
            <a:r>
              <a:rPr lang="en-US" sz="2000" dirty="0"/>
              <a:t>+ 1	</a:t>
            </a:r>
          </a:p>
          <a:p>
            <a:pPr>
              <a:lnSpc>
                <a:spcPct val="80000"/>
              </a:lnSpc>
              <a:buFont typeface="Wingdings" pitchFamily="38" charset="2"/>
              <a:buNone/>
            </a:pPr>
            <a:r>
              <a:rPr lang="en-US" sz="2000" b="1" dirty="0"/>
              <a:t>return </a:t>
            </a:r>
            <a:r>
              <a:rPr lang="en-US" sz="2000" i="1" dirty="0" err="1"/>
              <a:t>t</a:t>
            </a:r>
            <a:endParaRPr lang="en-US" sz="2000" i="1" dirty="0"/>
          </a:p>
          <a:p>
            <a:pPr>
              <a:lnSpc>
                <a:spcPct val="80000"/>
              </a:lnSpc>
              <a:buFont typeface="Wingdings" pitchFamily="38" charset="2"/>
              <a:buNone/>
            </a:pPr>
            <a:r>
              <a:rPr lang="en-US" sz="1000" dirty="0" smtClean="0"/>
              <a:t>	</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40000" y="274638"/>
            <a:ext cx="8686800" cy="566447"/>
          </a:xfrm>
        </p:spPr>
        <p:txBody>
          <a:bodyPr/>
          <a:lstStyle/>
          <a:p>
            <a:r>
              <a:rPr lang="en-US" sz="4000" dirty="0"/>
              <a:t>Map Methods with Separate Chaining</a:t>
            </a:r>
            <a:r>
              <a:rPr lang="en-US" sz="4000" dirty="0" smtClean="0"/>
              <a:t> </a:t>
            </a:r>
            <a:endParaRPr lang="en-US" sz="4000" dirty="0"/>
          </a:p>
        </p:txBody>
      </p:sp>
      <p:sp>
        <p:nvSpPr>
          <p:cNvPr id="162819" name="Rectangle 3" descr="Rectangle: Click to edit Master text styles&#10;Second level&#10;Third level&#10;Fourth level&#10;Fifth level"/>
          <p:cNvSpPr>
            <a:spLocks noGrp="1" noChangeArrowheads="1"/>
          </p:cNvSpPr>
          <p:nvPr>
            <p:ph type="body" idx="1"/>
          </p:nvPr>
        </p:nvSpPr>
        <p:spPr>
          <a:xfrm>
            <a:off x="338186" y="1812848"/>
            <a:ext cx="8805813" cy="4438829"/>
          </a:xfrm>
        </p:spPr>
        <p:txBody>
          <a:bodyPr/>
          <a:lstStyle/>
          <a:p>
            <a:pPr>
              <a:lnSpc>
                <a:spcPct val="80000"/>
              </a:lnSpc>
            </a:pPr>
            <a:r>
              <a:rPr lang="en-US" sz="2800" dirty="0"/>
              <a:t>Delegate operations to a list-based map at each cell:</a:t>
            </a:r>
          </a:p>
          <a:p>
            <a:pPr>
              <a:lnSpc>
                <a:spcPct val="80000"/>
              </a:lnSpc>
              <a:buFont typeface="Wingdings" pitchFamily="38" charset="2"/>
              <a:buNone/>
            </a:pPr>
            <a:endParaRPr lang="en-US" sz="800" dirty="0" smtClean="0"/>
          </a:p>
          <a:p>
            <a:pPr>
              <a:lnSpc>
                <a:spcPct val="80000"/>
              </a:lnSpc>
              <a:buFont typeface="Wingdings" pitchFamily="38" charset="2"/>
              <a:buNone/>
            </a:pPr>
            <a:r>
              <a:rPr lang="en-US" sz="800" dirty="0" smtClean="0"/>
              <a:t>	</a:t>
            </a:r>
            <a:endParaRPr lang="en-US" sz="800" dirty="0"/>
          </a:p>
          <a:p>
            <a:pPr>
              <a:lnSpc>
                <a:spcPct val="80000"/>
              </a:lnSpc>
              <a:buFont typeface="Wingdings" pitchFamily="38" charset="2"/>
              <a:buNone/>
            </a:pPr>
            <a:r>
              <a:rPr lang="en-US" sz="1800" b="1" dirty="0">
                <a:solidFill>
                  <a:schemeClr val="tx2"/>
                </a:solidFill>
              </a:rPr>
              <a:t>Algorithm</a:t>
            </a:r>
            <a:r>
              <a:rPr lang="en-US" sz="1800" b="1" dirty="0"/>
              <a:t> </a:t>
            </a:r>
            <a:r>
              <a:rPr lang="en-US" sz="1800" dirty="0" err="1"/>
              <a:t>remove(</a:t>
            </a:r>
            <a:r>
              <a:rPr lang="en-US" sz="1800" i="1" dirty="0" err="1"/>
              <a:t>k</a:t>
            </a:r>
            <a:r>
              <a:rPr lang="en-US" sz="1800" dirty="0"/>
              <a:t>):		</a:t>
            </a:r>
          </a:p>
          <a:p>
            <a:pPr>
              <a:lnSpc>
                <a:spcPct val="80000"/>
              </a:lnSpc>
              <a:buFont typeface="Wingdings" pitchFamily="38" charset="2"/>
              <a:buNone/>
            </a:pPr>
            <a:r>
              <a:rPr lang="en-US" sz="1800" b="1" i="1" dirty="0"/>
              <a:t>Output: </a:t>
            </a:r>
            <a:r>
              <a:rPr lang="en-US" sz="1800" dirty="0"/>
              <a:t>The (removed) value associated with key </a:t>
            </a:r>
            <a:r>
              <a:rPr lang="en-US" sz="1800" i="1" dirty="0" err="1"/>
              <a:t>k</a:t>
            </a:r>
            <a:r>
              <a:rPr lang="en-US" sz="1800" i="1" dirty="0"/>
              <a:t> </a:t>
            </a:r>
            <a:r>
              <a:rPr lang="en-US" sz="1800" dirty="0"/>
              <a:t>in the map, or </a:t>
            </a:r>
            <a:r>
              <a:rPr lang="en-US" sz="1800" b="1" dirty="0"/>
              <a:t>null </a:t>
            </a:r>
            <a:r>
              <a:rPr lang="en-US" sz="1800" dirty="0"/>
              <a:t>if there</a:t>
            </a:r>
          </a:p>
          <a:p>
            <a:pPr>
              <a:lnSpc>
                <a:spcPct val="80000"/>
              </a:lnSpc>
              <a:buFont typeface="Wingdings" pitchFamily="38" charset="2"/>
              <a:buNone/>
            </a:pPr>
            <a:r>
              <a:rPr lang="en-US" sz="1800" dirty="0"/>
              <a:t>	is no entry with key equal to </a:t>
            </a:r>
            <a:r>
              <a:rPr lang="en-US" sz="1800" i="1" dirty="0" err="1"/>
              <a:t>k</a:t>
            </a:r>
            <a:r>
              <a:rPr lang="en-US" sz="1800" i="1" dirty="0"/>
              <a:t> </a:t>
            </a:r>
            <a:r>
              <a:rPr lang="en-US" sz="1800" dirty="0"/>
              <a:t>in the map	</a:t>
            </a:r>
          </a:p>
          <a:p>
            <a:pPr>
              <a:lnSpc>
                <a:spcPct val="80000"/>
              </a:lnSpc>
              <a:buFont typeface="Wingdings" pitchFamily="38" charset="2"/>
              <a:buNone/>
            </a:pPr>
            <a:r>
              <a:rPr lang="en-US" sz="1800" i="1" dirty="0" err="1"/>
              <a:t>t</a:t>
            </a:r>
            <a:r>
              <a:rPr lang="en-US" sz="1800" i="1" dirty="0"/>
              <a:t> </a:t>
            </a:r>
            <a:r>
              <a:rPr lang="en-US" sz="1800" dirty="0"/>
              <a:t>=</a:t>
            </a:r>
            <a:r>
              <a:rPr lang="en-US" sz="1800" i="1" dirty="0"/>
              <a:t> </a:t>
            </a:r>
            <a:r>
              <a:rPr lang="en-US" sz="1800" i="1" dirty="0" err="1"/>
              <a:t>A</a:t>
            </a:r>
            <a:r>
              <a:rPr lang="en-US" sz="1800" dirty="0" err="1"/>
              <a:t>[</a:t>
            </a:r>
            <a:r>
              <a:rPr lang="en-US" sz="1800" i="1" dirty="0" err="1"/>
              <a:t>h</a:t>
            </a:r>
            <a:r>
              <a:rPr lang="en-US" sz="1800" dirty="0" err="1"/>
              <a:t>(</a:t>
            </a:r>
            <a:r>
              <a:rPr lang="en-US" sz="1800" i="1" dirty="0" err="1"/>
              <a:t>k</a:t>
            </a:r>
            <a:r>
              <a:rPr lang="en-US" sz="1800" dirty="0" err="1"/>
              <a:t>)]</a:t>
            </a:r>
            <a:r>
              <a:rPr lang="en-US" sz="1800" i="1" dirty="0" err="1"/>
              <a:t>.</a:t>
            </a:r>
            <a:r>
              <a:rPr lang="en-US" sz="1800" dirty="0" err="1"/>
              <a:t>remove(</a:t>
            </a:r>
            <a:r>
              <a:rPr lang="en-US" sz="1800" i="1" dirty="0" err="1"/>
              <a:t>k</a:t>
            </a:r>
            <a:r>
              <a:rPr lang="en-US" sz="1800" dirty="0"/>
              <a:t>)       </a:t>
            </a:r>
            <a:r>
              <a:rPr lang="en-US" sz="1800" dirty="0">
                <a:solidFill>
                  <a:schemeClr val="tx2"/>
                </a:solidFill>
              </a:rPr>
              <a:t>{delegate the remove to the list-based map at </a:t>
            </a:r>
            <a:r>
              <a:rPr lang="en-US" sz="1800" i="1" dirty="0" err="1">
                <a:solidFill>
                  <a:schemeClr val="tx2"/>
                </a:solidFill>
              </a:rPr>
              <a:t>A</a:t>
            </a:r>
            <a:r>
              <a:rPr lang="en-US" sz="1800" dirty="0" err="1">
                <a:solidFill>
                  <a:schemeClr val="tx2"/>
                </a:solidFill>
              </a:rPr>
              <a:t>[</a:t>
            </a:r>
            <a:r>
              <a:rPr lang="en-US" sz="1800" i="1" dirty="0" err="1">
                <a:solidFill>
                  <a:schemeClr val="tx2"/>
                </a:solidFill>
              </a:rPr>
              <a:t>h</a:t>
            </a:r>
            <a:r>
              <a:rPr lang="en-US" sz="1800" dirty="0" err="1">
                <a:solidFill>
                  <a:schemeClr val="tx2"/>
                </a:solidFill>
              </a:rPr>
              <a:t>(</a:t>
            </a:r>
            <a:r>
              <a:rPr lang="en-US" sz="1800" i="1" dirty="0" err="1">
                <a:solidFill>
                  <a:schemeClr val="tx2"/>
                </a:solidFill>
              </a:rPr>
              <a:t>k</a:t>
            </a:r>
            <a:r>
              <a:rPr lang="en-US" sz="1800" dirty="0">
                <a:solidFill>
                  <a:schemeClr val="tx2"/>
                </a:solidFill>
              </a:rPr>
              <a:t>)]}</a:t>
            </a:r>
            <a:endParaRPr lang="en-US" sz="1800" i="1" dirty="0">
              <a:solidFill>
                <a:schemeClr val="tx2"/>
              </a:solidFill>
            </a:endParaRPr>
          </a:p>
          <a:p>
            <a:pPr>
              <a:lnSpc>
                <a:spcPct val="80000"/>
              </a:lnSpc>
              <a:buFont typeface="Wingdings" pitchFamily="38" charset="2"/>
              <a:buNone/>
            </a:pPr>
            <a:r>
              <a:rPr lang="en-US" sz="1800" b="1" dirty="0"/>
              <a:t>if </a:t>
            </a:r>
            <a:r>
              <a:rPr lang="en-US" sz="1800" i="1" dirty="0" err="1"/>
              <a:t>t</a:t>
            </a:r>
            <a:r>
              <a:rPr lang="en-US" sz="1800" i="1" dirty="0"/>
              <a:t> </a:t>
            </a:r>
            <a:r>
              <a:rPr lang="en-US" sz="1800" dirty="0">
                <a:ea typeface="Tahoma" pitchFamily="38" charset="0"/>
                <a:cs typeface="Tahoma" pitchFamily="38" charset="0"/>
              </a:rPr>
              <a:t>≠</a:t>
            </a:r>
            <a:r>
              <a:rPr lang="en-US" sz="1800" i="1" dirty="0"/>
              <a:t> </a:t>
            </a:r>
            <a:r>
              <a:rPr lang="en-US" sz="1800" b="1" dirty="0"/>
              <a:t>null then 	          </a:t>
            </a:r>
            <a:r>
              <a:rPr lang="en-US" sz="1800" dirty="0">
                <a:solidFill>
                  <a:schemeClr val="tx2"/>
                </a:solidFill>
              </a:rPr>
              <a:t>{</a:t>
            </a:r>
            <a:r>
              <a:rPr lang="en-US" sz="1800" i="1" dirty="0" err="1">
                <a:solidFill>
                  <a:schemeClr val="tx2"/>
                </a:solidFill>
              </a:rPr>
              <a:t>k</a:t>
            </a:r>
            <a:r>
              <a:rPr lang="en-US" sz="1800" i="1" dirty="0">
                <a:solidFill>
                  <a:schemeClr val="tx2"/>
                </a:solidFill>
              </a:rPr>
              <a:t> </a:t>
            </a:r>
            <a:r>
              <a:rPr lang="en-US" sz="1800" dirty="0">
                <a:solidFill>
                  <a:schemeClr val="tx2"/>
                </a:solidFill>
              </a:rPr>
              <a:t>was found}</a:t>
            </a:r>
            <a:endParaRPr lang="en-US" sz="1800" i="1" dirty="0">
              <a:solidFill>
                <a:schemeClr val="tx2"/>
              </a:solidFill>
            </a:endParaRPr>
          </a:p>
          <a:p>
            <a:pPr>
              <a:lnSpc>
                <a:spcPct val="80000"/>
              </a:lnSpc>
              <a:buFont typeface="Wingdings" pitchFamily="38" charset="2"/>
              <a:buNone/>
            </a:pPr>
            <a:r>
              <a:rPr lang="en-US" sz="1800" dirty="0"/>
              <a:t>	</a:t>
            </a:r>
            <a:r>
              <a:rPr lang="en-US" sz="1800" i="1" dirty="0" err="1"/>
              <a:t>n</a:t>
            </a:r>
            <a:r>
              <a:rPr lang="en-US" sz="1800" i="1" dirty="0"/>
              <a:t> </a:t>
            </a:r>
            <a:r>
              <a:rPr lang="en-US" sz="1800" dirty="0"/>
              <a:t>=</a:t>
            </a:r>
            <a:r>
              <a:rPr lang="en-US" sz="1800" i="1" dirty="0"/>
              <a:t> </a:t>
            </a:r>
            <a:r>
              <a:rPr lang="en-US" sz="1800" i="1" dirty="0" err="1"/>
              <a:t>n</a:t>
            </a:r>
            <a:r>
              <a:rPr lang="en-US" sz="1800" i="1" dirty="0"/>
              <a:t> - </a:t>
            </a:r>
            <a:r>
              <a:rPr lang="en-US" sz="1800" dirty="0"/>
              <a:t>1	</a:t>
            </a:r>
          </a:p>
          <a:p>
            <a:pPr>
              <a:lnSpc>
                <a:spcPct val="80000"/>
              </a:lnSpc>
              <a:buFont typeface="Wingdings" pitchFamily="38" charset="2"/>
              <a:buNone/>
            </a:pPr>
            <a:r>
              <a:rPr lang="en-US" sz="1800" b="1" dirty="0"/>
              <a:t>return </a:t>
            </a:r>
            <a:r>
              <a:rPr lang="en-US" sz="1800" i="1" dirty="0" err="1"/>
              <a:t>t</a:t>
            </a: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dirty="0" smtClean="0"/>
              <a:t>Open Addressing: Linear </a:t>
            </a:r>
            <a:r>
              <a:rPr lang="en-US" dirty="0"/>
              <a:t>Probing</a:t>
            </a:r>
          </a:p>
        </p:txBody>
      </p:sp>
      <p:sp>
        <p:nvSpPr>
          <p:cNvPr id="150531" name="Rectangle 3" descr="Rectangle: Click to edit Master text styles&#10;Second level&#10;Third level&#10;Fourth level&#10;Fifth level"/>
          <p:cNvSpPr>
            <a:spLocks noGrp="1" noChangeArrowheads="1"/>
          </p:cNvSpPr>
          <p:nvPr>
            <p:ph type="body" sz="half" idx="1"/>
          </p:nvPr>
        </p:nvSpPr>
        <p:spPr>
          <a:xfrm>
            <a:off x="290008" y="1181100"/>
            <a:ext cx="4510592" cy="4572000"/>
          </a:xfrm>
        </p:spPr>
        <p:txBody>
          <a:bodyPr/>
          <a:lstStyle/>
          <a:p>
            <a:r>
              <a:rPr lang="en-US" sz="2000" b="1" dirty="0">
                <a:solidFill>
                  <a:schemeClr val="tx2"/>
                </a:solidFill>
                <a:latin typeface="+mj-lt"/>
              </a:rPr>
              <a:t>Open addressing</a:t>
            </a:r>
            <a:r>
              <a:rPr lang="en-US" sz="2000" dirty="0">
                <a:latin typeface="+mj-lt"/>
              </a:rPr>
              <a:t>: the colliding item is placed in a different cell of the table</a:t>
            </a:r>
            <a:endParaRPr lang="en-US" sz="2000" b="1" dirty="0">
              <a:latin typeface="+mj-lt"/>
            </a:endParaRPr>
          </a:p>
          <a:p>
            <a:r>
              <a:rPr lang="en-US" sz="2000" b="1" dirty="0">
                <a:solidFill>
                  <a:schemeClr val="tx2"/>
                </a:solidFill>
              </a:rPr>
              <a:t>Linear probing</a:t>
            </a:r>
            <a:r>
              <a:rPr lang="en-US" sz="2000" dirty="0">
                <a:solidFill>
                  <a:schemeClr val="tx2"/>
                </a:solidFill>
              </a:rPr>
              <a:t> </a:t>
            </a:r>
            <a:r>
              <a:rPr lang="en-US" sz="2000" dirty="0"/>
              <a:t>handles collisions by placing the colliding item in the next (circularly) available table cell</a:t>
            </a:r>
          </a:p>
          <a:p>
            <a:r>
              <a:rPr lang="en-US" sz="2000" dirty="0"/>
              <a:t>Each table cell inspected is referred to as a “probe”</a:t>
            </a:r>
          </a:p>
          <a:p>
            <a:r>
              <a:rPr lang="en-US" sz="2000" dirty="0"/>
              <a:t>Colliding items lump together,</a:t>
            </a:r>
            <a:r>
              <a:rPr lang="en-US" sz="2000" dirty="0" smtClean="0"/>
              <a:t> so that future </a:t>
            </a:r>
            <a:r>
              <a:rPr lang="en-US" sz="2000" dirty="0"/>
              <a:t>collisions</a:t>
            </a:r>
            <a:r>
              <a:rPr lang="en-US" sz="2000" dirty="0" smtClean="0"/>
              <a:t> cause a </a:t>
            </a:r>
            <a:r>
              <a:rPr lang="en-US" sz="2000" dirty="0"/>
              <a:t>longer sequence of probes</a:t>
            </a:r>
          </a:p>
        </p:txBody>
      </p:sp>
      <p:sp>
        <p:nvSpPr>
          <p:cNvPr id="150532" name="Rectangle 4" descr="Rectangle: Click to edit Master text styles&#10;Second level&#10;Third level&#10;Fourth level&#10;Fifth level"/>
          <p:cNvSpPr>
            <a:spLocks noGrp="1" noChangeArrowheads="1"/>
          </p:cNvSpPr>
          <p:nvPr>
            <p:ph type="body" sz="half" idx="2"/>
          </p:nvPr>
        </p:nvSpPr>
        <p:spPr>
          <a:xfrm>
            <a:off x="4800600" y="1181100"/>
            <a:ext cx="3810000" cy="2209800"/>
          </a:xfrm>
        </p:spPr>
        <p:txBody>
          <a:bodyPr/>
          <a:lstStyle/>
          <a:p>
            <a:r>
              <a:rPr lang="en-US" sz="2000" dirty="0"/>
              <a:t>Example:</a:t>
            </a:r>
          </a:p>
          <a:p>
            <a:pPr lvl="1"/>
            <a:r>
              <a:rPr lang="en-US" sz="1800" b="1" i="1" dirty="0" err="1">
                <a:latin typeface="Times New Roman" pitchFamily="38" charset="0"/>
              </a:rPr>
              <a:t>h</a:t>
            </a:r>
            <a:r>
              <a:rPr lang="en-US" sz="1800" dirty="0" err="1">
                <a:latin typeface="Times New Roman" pitchFamily="38" charset="0"/>
              </a:rPr>
              <a:t>(</a:t>
            </a:r>
            <a:r>
              <a:rPr lang="en-US" sz="1800" b="1" i="1" dirty="0" err="1">
                <a:latin typeface="Times New Roman" pitchFamily="38" charset="0"/>
              </a:rPr>
              <a:t>x</a:t>
            </a:r>
            <a:r>
              <a:rPr lang="en-US" sz="1800" dirty="0">
                <a:latin typeface="Times New Roman" pitchFamily="38" charset="0"/>
              </a:rPr>
              <a:t>) </a:t>
            </a:r>
            <a:r>
              <a:rPr lang="en-US" sz="1800" dirty="0">
                <a:latin typeface="Symbol" pitchFamily="38" charset="2"/>
              </a:rPr>
              <a:t>=</a:t>
            </a:r>
            <a:r>
              <a:rPr lang="en-US" sz="1800" b="1" i="1" dirty="0">
                <a:latin typeface="Times New Roman" pitchFamily="38" charset="0"/>
              </a:rPr>
              <a:t> </a:t>
            </a:r>
            <a:r>
              <a:rPr lang="en-US" sz="1800" b="1" i="1" dirty="0" err="1">
                <a:latin typeface="Times New Roman" pitchFamily="38" charset="0"/>
              </a:rPr>
              <a:t>x</a:t>
            </a:r>
            <a:r>
              <a:rPr lang="en-US" sz="1800" b="1" i="1" dirty="0">
                <a:latin typeface="Times New Roman" pitchFamily="38" charset="0"/>
              </a:rPr>
              <a:t> </a:t>
            </a:r>
            <a:r>
              <a:rPr lang="en-US" sz="1800" dirty="0">
                <a:latin typeface="Times New Roman" pitchFamily="38" charset="0"/>
              </a:rPr>
              <a:t>mod</a:t>
            </a:r>
            <a:r>
              <a:rPr lang="en-US" sz="1800" b="1" i="1" dirty="0">
                <a:latin typeface="Times New Roman" pitchFamily="38" charset="0"/>
              </a:rPr>
              <a:t> </a:t>
            </a:r>
            <a:r>
              <a:rPr lang="en-US" sz="1800" dirty="0">
                <a:latin typeface="Times New Roman" pitchFamily="38" charset="0"/>
              </a:rPr>
              <a:t>13</a:t>
            </a:r>
          </a:p>
          <a:p>
            <a:pPr lvl="1"/>
            <a:r>
              <a:rPr lang="en-US" sz="1800" dirty="0"/>
              <a:t>Insert keys 18, 41, 22, 44, 59, 32, 31, 73, in this order</a:t>
            </a:r>
          </a:p>
          <a:p>
            <a:pPr lvl="1"/>
            <a:endParaRPr lang="en-US" sz="1800" dirty="0"/>
          </a:p>
        </p:txBody>
      </p:sp>
      <p:sp>
        <p:nvSpPr>
          <p:cNvPr id="150533" name="Rectangle 5"/>
          <p:cNvSpPr>
            <a:spLocks noChangeArrowheads="1"/>
          </p:cNvSpPr>
          <p:nvPr/>
        </p:nvSpPr>
        <p:spPr bwMode="auto">
          <a:xfrm>
            <a:off x="48768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34" name="Rectangle 6"/>
          <p:cNvSpPr>
            <a:spLocks noChangeArrowheads="1"/>
          </p:cNvSpPr>
          <p:nvPr/>
        </p:nvSpPr>
        <p:spPr bwMode="auto">
          <a:xfrm>
            <a:off x="51816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35" name="Rectangle 7"/>
          <p:cNvSpPr>
            <a:spLocks noChangeArrowheads="1"/>
          </p:cNvSpPr>
          <p:nvPr/>
        </p:nvSpPr>
        <p:spPr bwMode="auto">
          <a:xfrm>
            <a:off x="54864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36" name="Rectangle 8"/>
          <p:cNvSpPr>
            <a:spLocks noChangeArrowheads="1"/>
          </p:cNvSpPr>
          <p:nvPr/>
        </p:nvSpPr>
        <p:spPr bwMode="auto">
          <a:xfrm>
            <a:off x="57912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37" name="Rectangle 9"/>
          <p:cNvSpPr>
            <a:spLocks noChangeArrowheads="1"/>
          </p:cNvSpPr>
          <p:nvPr/>
        </p:nvSpPr>
        <p:spPr bwMode="auto">
          <a:xfrm>
            <a:off x="60960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38" name="Rectangle 10"/>
          <p:cNvSpPr>
            <a:spLocks noChangeArrowheads="1"/>
          </p:cNvSpPr>
          <p:nvPr/>
        </p:nvSpPr>
        <p:spPr bwMode="auto">
          <a:xfrm>
            <a:off x="64008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39" name="Rectangle 11"/>
          <p:cNvSpPr>
            <a:spLocks noChangeArrowheads="1"/>
          </p:cNvSpPr>
          <p:nvPr/>
        </p:nvSpPr>
        <p:spPr bwMode="auto">
          <a:xfrm>
            <a:off x="67056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40" name="Rectangle 12"/>
          <p:cNvSpPr>
            <a:spLocks noChangeArrowheads="1"/>
          </p:cNvSpPr>
          <p:nvPr/>
        </p:nvSpPr>
        <p:spPr bwMode="auto">
          <a:xfrm>
            <a:off x="70104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41" name="Rectangle 13"/>
          <p:cNvSpPr>
            <a:spLocks noChangeArrowheads="1"/>
          </p:cNvSpPr>
          <p:nvPr/>
        </p:nvSpPr>
        <p:spPr bwMode="auto">
          <a:xfrm>
            <a:off x="73152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42" name="Rectangle 14"/>
          <p:cNvSpPr>
            <a:spLocks noChangeArrowheads="1"/>
          </p:cNvSpPr>
          <p:nvPr/>
        </p:nvSpPr>
        <p:spPr bwMode="auto">
          <a:xfrm>
            <a:off x="76200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43" name="Rectangle 15"/>
          <p:cNvSpPr>
            <a:spLocks noChangeArrowheads="1"/>
          </p:cNvSpPr>
          <p:nvPr/>
        </p:nvSpPr>
        <p:spPr bwMode="auto">
          <a:xfrm>
            <a:off x="79248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44" name="Rectangle 16"/>
          <p:cNvSpPr>
            <a:spLocks noChangeArrowheads="1"/>
          </p:cNvSpPr>
          <p:nvPr/>
        </p:nvSpPr>
        <p:spPr bwMode="auto">
          <a:xfrm>
            <a:off x="82296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45" name="Rectangle 17"/>
          <p:cNvSpPr>
            <a:spLocks noChangeArrowheads="1"/>
          </p:cNvSpPr>
          <p:nvPr/>
        </p:nvSpPr>
        <p:spPr bwMode="auto">
          <a:xfrm>
            <a:off x="85344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46" name="Text Box 18"/>
          <p:cNvSpPr txBox="1">
            <a:spLocks noChangeArrowheads="1"/>
          </p:cNvSpPr>
          <p:nvPr/>
        </p:nvSpPr>
        <p:spPr bwMode="auto">
          <a:xfrm>
            <a:off x="4879975"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0</a:t>
            </a:r>
          </a:p>
        </p:txBody>
      </p:sp>
      <p:sp>
        <p:nvSpPr>
          <p:cNvPr id="150547" name="Text Box 19"/>
          <p:cNvSpPr txBox="1">
            <a:spLocks noChangeArrowheads="1"/>
          </p:cNvSpPr>
          <p:nvPr/>
        </p:nvSpPr>
        <p:spPr bwMode="auto">
          <a:xfrm>
            <a:off x="5181600"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1</a:t>
            </a:r>
          </a:p>
        </p:txBody>
      </p:sp>
      <p:sp>
        <p:nvSpPr>
          <p:cNvPr id="150548" name="Text Box 20"/>
          <p:cNvSpPr txBox="1">
            <a:spLocks noChangeArrowheads="1"/>
          </p:cNvSpPr>
          <p:nvPr/>
        </p:nvSpPr>
        <p:spPr bwMode="auto">
          <a:xfrm>
            <a:off x="5483225"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2</a:t>
            </a:r>
          </a:p>
        </p:txBody>
      </p:sp>
      <p:sp>
        <p:nvSpPr>
          <p:cNvPr id="150549" name="Text Box 21"/>
          <p:cNvSpPr txBox="1">
            <a:spLocks noChangeArrowheads="1"/>
          </p:cNvSpPr>
          <p:nvPr/>
        </p:nvSpPr>
        <p:spPr bwMode="auto">
          <a:xfrm>
            <a:off x="5784850"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3</a:t>
            </a:r>
          </a:p>
        </p:txBody>
      </p:sp>
      <p:sp>
        <p:nvSpPr>
          <p:cNvPr id="150550" name="Text Box 22"/>
          <p:cNvSpPr txBox="1">
            <a:spLocks noChangeArrowheads="1"/>
          </p:cNvSpPr>
          <p:nvPr/>
        </p:nvSpPr>
        <p:spPr bwMode="auto">
          <a:xfrm>
            <a:off x="6086475"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4</a:t>
            </a:r>
          </a:p>
        </p:txBody>
      </p:sp>
      <p:sp>
        <p:nvSpPr>
          <p:cNvPr id="150551" name="Text Box 23"/>
          <p:cNvSpPr txBox="1">
            <a:spLocks noChangeArrowheads="1"/>
          </p:cNvSpPr>
          <p:nvPr/>
        </p:nvSpPr>
        <p:spPr bwMode="auto">
          <a:xfrm>
            <a:off x="6388100"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5</a:t>
            </a:r>
          </a:p>
        </p:txBody>
      </p:sp>
      <p:sp>
        <p:nvSpPr>
          <p:cNvPr id="150552" name="Text Box 24"/>
          <p:cNvSpPr txBox="1">
            <a:spLocks noChangeArrowheads="1"/>
          </p:cNvSpPr>
          <p:nvPr/>
        </p:nvSpPr>
        <p:spPr bwMode="auto">
          <a:xfrm>
            <a:off x="6689725"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6</a:t>
            </a:r>
          </a:p>
        </p:txBody>
      </p:sp>
      <p:sp>
        <p:nvSpPr>
          <p:cNvPr id="150553" name="Text Box 25"/>
          <p:cNvSpPr txBox="1">
            <a:spLocks noChangeArrowheads="1"/>
          </p:cNvSpPr>
          <p:nvPr/>
        </p:nvSpPr>
        <p:spPr bwMode="auto">
          <a:xfrm>
            <a:off x="6991350"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7</a:t>
            </a:r>
          </a:p>
        </p:txBody>
      </p:sp>
      <p:sp>
        <p:nvSpPr>
          <p:cNvPr id="150554" name="Text Box 26"/>
          <p:cNvSpPr txBox="1">
            <a:spLocks noChangeArrowheads="1"/>
          </p:cNvSpPr>
          <p:nvPr/>
        </p:nvSpPr>
        <p:spPr bwMode="auto">
          <a:xfrm>
            <a:off x="7292975"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8</a:t>
            </a:r>
          </a:p>
        </p:txBody>
      </p:sp>
      <p:sp>
        <p:nvSpPr>
          <p:cNvPr id="150555" name="Text Box 27"/>
          <p:cNvSpPr txBox="1">
            <a:spLocks noChangeArrowheads="1"/>
          </p:cNvSpPr>
          <p:nvPr/>
        </p:nvSpPr>
        <p:spPr bwMode="auto">
          <a:xfrm>
            <a:off x="7594600"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9</a:t>
            </a:r>
          </a:p>
        </p:txBody>
      </p:sp>
      <p:sp>
        <p:nvSpPr>
          <p:cNvPr id="150556" name="Text Box 28"/>
          <p:cNvSpPr txBox="1">
            <a:spLocks noChangeArrowheads="1"/>
          </p:cNvSpPr>
          <p:nvPr/>
        </p:nvSpPr>
        <p:spPr bwMode="auto">
          <a:xfrm>
            <a:off x="7839075" y="3841554"/>
            <a:ext cx="4127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10</a:t>
            </a:r>
          </a:p>
        </p:txBody>
      </p:sp>
      <p:sp>
        <p:nvSpPr>
          <p:cNvPr id="150557" name="Text Box 29"/>
          <p:cNvSpPr txBox="1">
            <a:spLocks noChangeArrowheads="1"/>
          </p:cNvSpPr>
          <p:nvPr/>
        </p:nvSpPr>
        <p:spPr bwMode="auto">
          <a:xfrm>
            <a:off x="8140700" y="3841554"/>
            <a:ext cx="4127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11</a:t>
            </a:r>
          </a:p>
        </p:txBody>
      </p:sp>
      <p:sp>
        <p:nvSpPr>
          <p:cNvPr id="150558" name="Text Box 30"/>
          <p:cNvSpPr txBox="1">
            <a:spLocks noChangeArrowheads="1"/>
          </p:cNvSpPr>
          <p:nvPr/>
        </p:nvSpPr>
        <p:spPr bwMode="auto">
          <a:xfrm>
            <a:off x="8442325" y="3841554"/>
            <a:ext cx="4127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12</a:t>
            </a:r>
          </a:p>
        </p:txBody>
      </p:sp>
      <p:sp>
        <p:nvSpPr>
          <p:cNvPr id="150559" name="Rectangle 31"/>
          <p:cNvSpPr>
            <a:spLocks noChangeArrowheads="1"/>
          </p:cNvSpPr>
          <p:nvPr/>
        </p:nvSpPr>
        <p:spPr bwMode="auto">
          <a:xfrm>
            <a:off x="48768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 </a:t>
            </a:r>
          </a:p>
        </p:txBody>
      </p:sp>
      <p:sp>
        <p:nvSpPr>
          <p:cNvPr id="150560" name="Rectangle 32"/>
          <p:cNvSpPr>
            <a:spLocks noChangeArrowheads="1"/>
          </p:cNvSpPr>
          <p:nvPr/>
        </p:nvSpPr>
        <p:spPr bwMode="auto">
          <a:xfrm>
            <a:off x="51816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 </a:t>
            </a:r>
          </a:p>
        </p:txBody>
      </p:sp>
      <p:sp>
        <p:nvSpPr>
          <p:cNvPr id="150561" name="Rectangle 33"/>
          <p:cNvSpPr>
            <a:spLocks noChangeArrowheads="1"/>
          </p:cNvSpPr>
          <p:nvPr/>
        </p:nvSpPr>
        <p:spPr bwMode="auto">
          <a:xfrm>
            <a:off x="54864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dirty="0">
                <a:solidFill>
                  <a:srgbClr val="FBEFD2"/>
                </a:solidFill>
              </a:rPr>
              <a:t>41</a:t>
            </a:r>
          </a:p>
        </p:txBody>
      </p:sp>
      <p:sp>
        <p:nvSpPr>
          <p:cNvPr id="150562" name="Rectangle 34"/>
          <p:cNvSpPr>
            <a:spLocks noChangeArrowheads="1"/>
          </p:cNvSpPr>
          <p:nvPr/>
        </p:nvSpPr>
        <p:spPr bwMode="auto">
          <a:xfrm>
            <a:off x="57912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 </a:t>
            </a:r>
          </a:p>
        </p:txBody>
      </p:sp>
      <p:sp>
        <p:nvSpPr>
          <p:cNvPr id="150563" name="Rectangle 35"/>
          <p:cNvSpPr>
            <a:spLocks noChangeArrowheads="1"/>
          </p:cNvSpPr>
          <p:nvPr/>
        </p:nvSpPr>
        <p:spPr bwMode="auto">
          <a:xfrm>
            <a:off x="60960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 </a:t>
            </a:r>
          </a:p>
        </p:txBody>
      </p:sp>
      <p:sp>
        <p:nvSpPr>
          <p:cNvPr id="150564" name="Rectangle 36"/>
          <p:cNvSpPr>
            <a:spLocks noChangeArrowheads="1"/>
          </p:cNvSpPr>
          <p:nvPr/>
        </p:nvSpPr>
        <p:spPr bwMode="auto">
          <a:xfrm>
            <a:off x="64008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dirty="0">
                <a:solidFill>
                  <a:srgbClr val="FBEFD2"/>
                </a:solidFill>
              </a:rPr>
              <a:t>18</a:t>
            </a:r>
          </a:p>
        </p:txBody>
      </p:sp>
      <p:sp>
        <p:nvSpPr>
          <p:cNvPr id="150565" name="Rectangle 37"/>
          <p:cNvSpPr>
            <a:spLocks noChangeArrowheads="1"/>
          </p:cNvSpPr>
          <p:nvPr/>
        </p:nvSpPr>
        <p:spPr bwMode="auto">
          <a:xfrm>
            <a:off x="67056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44</a:t>
            </a:r>
          </a:p>
        </p:txBody>
      </p:sp>
      <p:sp>
        <p:nvSpPr>
          <p:cNvPr id="150566" name="Rectangle 38"/>
          <p:cNvSpPr>
            <a:spLocks noChangeArrowheads="1"/>
          </p:cNvSpPr>
          <p:nvPr/>
        </p:nvSpPr>
        <p:spPr bwMode="auto">
          <a:xfrm>
            <a:off x="70104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59</a:t>
            </a:r>
          </a:p>
        </p:txBody>
      </p:sp>
      <p:sp>
        <p:nvSpPr>
          <p:cNvPr id="150567" name="Rectangle 39"/>
          <p:cNvSpPr>
            <a:spLocks noChangeArrowheads="1"/>
          </p:cNvSpPr>
          <p:nvPr/>
        </p:nvSpPr>
        <p:spPr bwMode="auto">
          <a:xfrm>
            <a:off x="73152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32</a:t>
            </a:r>
          </a:p>
        </p:txBody>
      </p:sp>
      <p:sp>
        <p:nvSpPr>
          <p:cNvPr id="150568" name="Rectangle 40"/>
          <p:cNvSpPr>
            <a:spLocks noChangeArrowheads="1"/>
          </p:cNvSpPr>
          <p:nvPr/>
        </p:nvSpPr>
        <p:spPr bwMode="auto">
          <a:xfrm>
            <a:off x="76200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22</a:t>
            </a:r>
          </a:p>
        </p:txBody>
      </p:sp>
      <p:sp>
        <p:nvSpPr>
          <p:cNvPr id="150569" name="Rectangle 41"/>
          <p:cNvSpPr>
            <a:spLocks noChangeArrowheads="1"/>
          </p:cNvSpPr>
          <p:nvPr/>
        </p:nvSpPr>
        <p:spPr bwMode="auto">
          <a:xfrm>
            <a:off x="79248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31</a:t>
            </a:r>
          </a:p>
        </p:txBody>
      </p:sp>
      <p:sp>
        <p:nvSpPr>
          <p:cNvPr id="150570" name="Rectangle 42"/>
          <p:cNvSpPr>
            <a:spLocks noChangeArrowheads="1"/>
          </p:cNvSpPr>
          <p:nvPr/>
        </p:nvSpPr>
        <p:spPr bwMode="auto">
          <a:xfrm>
            <a:off x="82296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73</a:t>
            </a:r>
          </a:p>
        </p:txBody>
      </p:sp>
      <p:sp>
        <p:nvSpPr>
          <p:cNvPr id="150571" name="Rectangle 43"/>
          <p:cNvSpPr>
            <a:spLocks noChangeArrowheads="1"/>
          </p:cNvSpPr>
          <p:nvPr/>
        </p:nvSpPr>
        <p:spPr bwMode="auto">
          <a:xfrm>
            <a:off x="85344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532">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0532">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053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05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05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05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05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056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05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056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0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2" grpId="0" build="p"/>
      <p:bldP spid="150561" grpId="0" animBg="1"/>
      <p:bldP spid="150564" grpId="0" animBg="1"/>
      <p:bldP spid="150565" grpId="0" animBg="1"/>
      <p:bldP spid="150566" grpId="0" animBg="1"/>
      <p:bldP spid="150567" grpId="0" animBg="1"/>
      <p:bldP spid="150568" grpId="0" animBg="1"/>
      <p:bldP spid="150569" grpId="0" animBg="1"/>
      <p:bldP spid="15057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dirty="0" smtClean="0"/>
              <a:t>Get with </a:t>
            </a:r>
            <a:r>
              <a:rPr lang="en-US" dirty="0"/>
              <a:t>Linear Probing</a:t>
            </a:r>
          </a:p>
        </p:txBody>
      </p:sp>
      <p:sp>
        <p:nvSpPr>
          <p:cNvPr id="151555" name="Rectangle 3" descr="Rectangle: Click to edit Master text styles&#10;Second level&#10;Third level&#10;Fourth level&#10;Fifth level"/>
          <p:cNvSpPr>
            <a:spLocks noGrp="1" noChangeArrowheads="1"/>
          </p:cNvSpPr>
          <p:nvPr>
            <p:ph type="body" sz="half" idx="1"/>
          </p:nvPr>
        </p:nvSpPr>
        <p:spPr>
          <a:xfrm>
            <a:off x="457200" y="1080079"/>
            <a:ext cx="4162926" cy="4419600"/>
          </a:xfrm>
        </p:spPr>
        <p:txBody>
          <a:bodyPr/>
          <a:lstStyle/>
          <a:p>
            <a:r>
              <a:rPr lang="en-US" sz="2400" dirty="0"/>
              <a:t>Consider a hash table </a:t>
            </a:r>
            <a:r>
              <a:rPr lang="en-US" sz="2400" b="1" dirty="0" smtClean="0">
                <a:solidFill>
                  <a:schemeClr val="tx2"/>
                </a:solidFill>
                <a:latin typeface="+mj-lt"/>
              </a:rPr>
              <a:t>A </a:t>
            </a:r>
            <a:r>
              <a:rPr lang="en-US" sz="2400" dirty="0" smtClean="0">
                <a:latin typeface="+mj-lt"/>
              </a:rPr>
              <a:t>of length </a:t>
            </a:r>
            <a:r>
              <a:rPr lang="en-US" sz="2400" b="1" dirty="0" smtClean="0">
                <a:solidFill>
                  <a:srgbClr val="800000"/>
                </a:solidFill>
                <a:latin typeface="+mj-lt"/>
              </a:rPr>
              <a:t>N</a:t>
            </a:r>
            <a:r>
              <a:rPr lang="en-US" sz="2400" b="1" dirty="0" smtClean="0">
                <a:solidFill>
                  <a:srgbClr val="800000"/>
                </a:solidFill>
              </a:rPr>
              <a:t> </a:t>
            </a:r>
            <a:r>
              <a:rPr lang="en-US" sz="2400" dirty="0"/>
              <a:t>that uses linear probing</a:t>
            </a:r>
          </a:p>
          <a:p>
            <a:r>
              <a:rPr lang="en-US" sz="2400" dirty="0" err="1">
                <a:solidFill>
                  <a:schemeClr val="tx2"/>
                </a:solidFill>
              </a:rPr>
              <a:t>get</a:t>
            </a:r>
            <a:r>
              <a:rPr lang="en-US" sz="2400" dirty="0" err="1">
                <a:latin typeface="Times New Roman" pitchFamily="38" charset="0"/>
              </a:rPr>
              <a:t>(</a:t>
            </a:r>
            <a:r>
              <a:rPr lang="en-US" sz="2400" b="1" i="1" dirty="0" err="1">
                <a:latin typeface="Times New Roman" pitchFamily="38" charset="0"/>
              </a:rPr>
              <a:t>k</a:t>
            </a:r>
            <a:r>
              <a:rPr lang="en-US" sz="2400" dirty="0">
                <a:latin typeface="Times New Roman" pitchFamily="38" charset="0"/>
              </a:rPr>
              <a:t>)</a:t>
            </a:r>
          </a:p>
          <a:p>
            <a:pPr lvl="1"/>
            <a:r>
              <a:rPr lang="en-US" sz="2000" dirty="0"/>
              <a:t>We start at cell </a:t>
            </a:r>
            <a:r>
              <a:rPr lang="en-US" sz="2000" b="1" i="1" dirty="0" err="1">
                <a:latin typeface="Times New Roman" pitchFamily="38" charset="0"/>
              </a:rPr>
              <a:t>h</a:t>
            </a:r>
            <a:r>
              <a:rPr lang="en-US" sz="2000" dirty="0" err="1">
                <a:latin typeface="Times New Roman" pitchFamily="38" charset="0"/>
              </a:rPr>
              <a:t>(</a:t>
            </a:r>
            <a:r>
              <a:rPr lang="en-US" sz="2000" b="1" i="1" dirty="0" err="1">
                <a:latin typeface="Times New Roman" pitchFamily="38" charset="0"/>
              </a:rPr>
              <a:t>k</a:t>
            </a:r>
            <a:r>
              <a:rPr lang="en-US" sz="2000" dirty="0">
                <a:latin typeface="Times New Roman" pitchFamily="38" charset="0"/>
              </a:rPr>
              <a:t>) </a:t>
            </a:r>
            <a:endParaRPr lang="en-US" sz="2000" dirty="0"/>
          </a:p>
          <a:p>
            <a:pPr lvl="1"/>
            <a:r>
              <a:rPr lang="en-US" sz="2000" dirty="0"/>
              <a:t>We probe consecutive locations until one of the following occurs</a:t>
            </a:r>
          </a:p>
          <a:p>
            <a:pPr lvl="2"/>
            <a:r>
              <a:rPr lang="en-US" sz="1800" dirty="0"/>
              <a:t>An item with key </a:t>
            </a:r>
            <a:r>
              <a:rPr lang="en-US" sz="1800" b="1" i="1" dirty="0" err="1">
                <a:latin typeface="Times New Roman" pitchFamily="38" charset="0"/>
              </a:rPr>
              <a:t>k</a:t>
            </a:r>
            <a:r>
              <a:rPr lang="en-US" sz="1800" dirty="0"/>
              <a:t> is found, or</a:t>
            </a:r>
          </a:p>
          <a:p>
            <a:pPr lvl="2"/>
            <a:r>
              <a:rPr lang="en-US" sz="1800" dirty="0"/>
              <a:t>An empty cell is found, or</a:t>
            </a:r>
          </a:p>
          <a:p>
            <a:pPr lvl="2"/>
            <a:r>
              <a:rPr lang="en-US" sz="1800" b="1" i="1" dirty="0">
                <a:latin typeface="Times New Roman" pitchFamily="38" charset="0"/>
              </a:rPr>
              <a:t>N</a:t>
            </a:r>
            <a:r>
              <a:rPr lang="en-US" sz="1800" dirty="0"/>
              <a:t> cells have been unsuccessfully probed </a:t>
            </a:r>
          </a:p>
        </p:txBody>
      </p:sp>
      <p:sp>
        <p:nvSpPr>
          <p:cNvPr id="151556" name="Text Box 4"/>
          <p:cNvSpPr txBox="1">
            <a:spLocks noChangeArrowheads="1"/>
          </p:cNvSpPr>
          <p:nvPr/>
        </p:nvSpPr>
        <p:spPr bwMode="auto">
          <a:xfrm>
            <a:off x="4876800" y="1676400"/>
            <a:ext cx="3810000" cy="4291013"/>
          </a:xfrm>
          <a:prstGeom prst="rect">
            <a:avLst/>
          </a:prstGeom>
          <a:noFill/>
          <a:ln w="9525">
            <a:solidFill>
              <a:srgbClr val="000000"/>
            </a:solidFill>
            <a:miter lim="800000"/>
            <a:headEnd/>
            <a:tailEnd/>
          </a:ln>
          <a:effectLst/>
        </p:spPr>
        <p:txBody>
          <a:bodyPr>
            <a:prstTxWarp prst="textNoShape">
              <a:avLst/>
            </a:prstTxWarp>
            <a:spAutoFit/>
          </a:bodyPr>
          <a:lstStyle/>
          <a:p>
            <a:pPr algn="l" defTabSz="285750">
              <a:lnSpc>
                <a:spcPct val="90000"/>
              </a:lnSpc>
              <a:spcBef>
                <a:spcPct val="20000"/>
              </a:spcBef>
              <a:buClr>
                <a:schemeClr val="hlink"/>
              </a:buClr>
              <a:buSzPct val="110000"/>
              <a:buFont typeface="Wingdings" pitchFamily="38" charset="2"/>
              <a:buNone/>
            </a:pPr>
            <a:r>
              <a:rPr lang="en-US" sz="1800" b="1" dirty="0">
                <a:solidFill>
                  <a:srgbClr val="000000"/>
                </a:solidFill>
                <a:latin typeface="Times New Roman" pitchFamily="38" charset="0"/>
              </a:rPr>
              <a:t>Algorithm</a:t>
            </a:r>
            <a:r>
              <a:rPr lang="en-US" sz="1800" dirty="0">
                <a:latin typeface="Times New Roman" pitchFamily="38" charset="0"/>
              </a:rPr>
              <a:t> </a:t>
            </a:r>
            <a:r>
              <a:rPr lang="en-US" sz="1800" b="1" i="1" dirty="0" err="1">
                <a:solidFill>
                  <a:schemeClr val="tx2"/>
                </a:solidFill>
                <a:latin typeface="Times New Roman" pitchFamily="38" charset="0"/>
              </a:rPr>
              <a:t>get</a:t>
            </a:r>
            <a:r>
              <a:rPr lang="en-US" sz="1800" dirty="0" err="1">
                <a:solidFill>
                  <a:schemeClr val="tx2"/>
                </a:solidFill>
                <a:latin typeface="Times New Roman" pitchFamily="38" charset="0"/>
              </a:rPr>
              <a:t>(</a:t>
            </a:r>
            <a:r>
              <a:rPr lang="en-US" sz="1800" b="1" i="1" dirty="0" err="1">
                <a:solidFill>
                  <a:schemeClr val="tx2"/>
                </a:solidFill>
                <a:latin typeface="Times New Roman" pitchFamily="38" charset="0"/>
              </a:rPr>
              <a:t>k</a:t>
            </a:r>
            <a:r>
              <a:rPr lang="en-US" sz="1800" dirty="0">
                <a:solidFill>
                  <a:schemeClr val="tx2"/>
                </a:solidFill>
                <a:latin typeface="Times New Roman" pitchFamily="38" charset="0"/>
              </a:rPr>
              <a:t>)	</a:t>
            </a:r>
          </a:p>
          <a:p>
            <a:pPr algn="l" defTabSz="285750">
              <a:lnSpc>
                <a:spcPct val="90000"/>
              </a:lnSpc>
              <a:spcBef>
                <a:spcPct val="20000"/>
              </a:spcBef>
              <a:buClr>
                <a:schemeClr val="hlink"/>
              </a:buClr>
              <a:buSzPct val="110000"/>
              <a:buFont typeface="Wingdings" pitchFamily="38" charset="2"/>
              <a:buNone/>
            </a:pPr>
            <a:r>
              <a:rPr lang="en-US" sz="1800" dirty="0">
                <a:solidFill>
                  <a:schemeClr val="tx2"/>
                </a:solidFill>
                <a:latin typeface="Times New Roman" pitchFamily="38" charset="0"/>
              </a:rPr>
              <a:t>	</a:t>
            </a:r>
            <a:r>
              <a:rPr lang="en-US" sz="1800" b="1" i="1" dirty="0" err="1">
                <a:solidFill>
                  <a:schemeClr val="accent2"/>
                </a:solidFill>
                <a:latin typeface="Times New Roman" pitchFamily="38" charset="0"/>
              </a:rPr>
              <a:t>i</a:t>
            </a:r>
            <a:r>
              <a:rPr lang="en-US" sz="1800" dirty="0" smtClean="0">
                <a:solidFill>
                  <a:schemeClr val="accent2"/>
                </a:solidFill>
                <a:latin typeface="Times New Roman" pitchFamily="38" charset="0"/>
              </a:rPr>
              <a:t> </a:t>
            </a:r>
            <a:r>
              <a:rPr lang="en-US" sz="1800" dirty="0" err="1" smtClean="0">
                <a:solidFill>
                  <a:schemeClr val="accent2"/>
                </a:solidFill>
                <a:latin typeface="Wingdings"/>
                <a:ea typeface="Wingdings"/>
                <a:cs typeface="Wingdings"/>
              </a:rPr>
              <a:t></a:t>
            </a:r>
            <a:r>
              <a:rPr lang="en-US" sz="1800" b="1" i="1" dirty="0" smtClean="0">
                <a:solidFill>
                  <a:schemeClr val="accent2"/>
                </a:solidFill>
                <a:latin typeface="Times New Roman" pitchFamily="38" charset="0"/>
              </a:rPr>
              <a:t> </a:t>
            </a:r>
            <a:r>
              <a:rPr lang="en-US" sz="1800" b="1" i="1" dirty="0" err="1">
                <a:solidFill>
                  <a:schemeClr val="accent2"/>
                </a:solidFill>
                <a:latin typeface="Times New Roman" pitchFamily="38" charset="0"/>
              </a:rPr>
              <a:t>h</a:t>
            </a:r>
            <a:r>
              <a:rPr lang="en-US" sz="1800" dirty="0" err="1">
                <a:solidFill>
                  <a:schemeClr val="accent2"/>
                </a:solidFill>
                <a:latin typeface="Times New Roman" pitchFamily="38" charset="0"/>
              </a:rPr>
              <a:t>(</a:t>
            </a:r>
            <a:r>
              <a:rPr lang="en-US" sz="1800" b="1" i="1" dirty="0" err="1">
                <a:solidFill>
                  <a:schemeClr val="accent2"/>
                </a:solidFill>
                <a:latin typeface="Times New Roman" pitchFamily="38" charset="0"/>
              </a:rPr>
              <a:t>k</a:t>
            </a:r>
            <a:r>
              <a:rPr lang="en-US" sz="1800" dirty="0">
                <a:solidFill>
                  <a:schemeClr val="accent2"/>
                </a:solidFill>
                <a:latin typeface="Times New Roman" pitchFamily="38" charset="0"/>
              </a:rPr>
              <a:t>)</a:t>
            </a:r>
          </a:p>
          <a:p>
            <a:pPr algn="l" defTabSz="285750">
              <a:lnSpc>
                <a:spcPct val="90000"/>
              </a:lnSpc>
              <a:spcBef>
                <a:spcPct val="20000"/>
              </a:spcBef>
              <a:buClr>
                <a:schemeClr val="hlink"/>
              </a:buClr>
              <a:buSzPct val="110000"/>
              <a:buFont typeface="Wingdings" pitchFamily="38" charset="2"/>
              <a:buNone/>
            </a:pPr>
            <a:r>
              <a:rPr lang="en-US" sz="1800" dirty="0">
                <a:solidFill>
                  <a:schemeClr val="accent2"/>
                </a:solidFill>
                <a:latin typeface="Times New Roman" pitchFamily="38" charset="0"/>
              </a:rPr>
              <a:t>	</a:t>
            </a:r>
            <a:r>
              <a:rPr lang="en-US" sz="1800" b="1" i="1" dirty="0" err="1">
                <a:solidFill>
                  <a:schemeClr val="accent2"/>
                </a:solidFill>
                <a:latin typeface="Times New Roman" pitchFamily="38" charset="0"/>
              </a:rPr>
              <a:t>p</a:t>
            </a:r>
            <a:r>
              <a:rPr lang="en-US" sz="1800" dirty="0" smtClean="0">
                <a:solidFill>
                  <a:schemeClr val="accent2"/>
                </a:solidFill>
                <a:latin typeface="Times New Roman" pitchFamily="38" charset="0"/>
              </a:rPr>
              <a:t> </a:t>
            </a:r>
            <a:r>
              <a:rPr lang="en-US" sz="1800" dirty="0" err="1" smtClean="0">
                <a:solidFill>
                  <a:schemeClr val="accent2"/>
                </a:solidFill>
                <a:latin typeface="Wingdings"/>
                <a:ea typeface="Wingdings"/>
                <a:cs typeface="Wingdings"/>
                <a:sym typeface="Symbol" pitchFamily="38" charset="2"/>
              </a:rPr>
              <a:t></a:t>
            </a:r>
            <a:r>
              <a:rPr lang="en-US" sz="1800" b="1" i="1" dirty="0" smtClean="0">
                <a:solidFill>
                  <a:schemeClr val="accent2"/>
                </a:solidFill>
                <a:latin typeface="Times New Roman" pitchFamily="38" charset="0"/>
              </a:rPr>
              <a:t> </a:t>
            </a:r>
            <a:r>
              <a:rPr lang="en-US" sz="1800" dirty="0">
                <a:solidFill>
                  <a:schemeClr val="accent2"/>
                </a:solidFill>
                <a:latin typeface="Times New Roman" pitchFamily="38" charset="0"/>
              </a:rPr>
              <a:t>0</a:t>
            </a:r>
          </a:p>
          <a:p>
            <a:pPr algn="l" defTabSz="285750">
              <a:lnSpc>
                <a:spcPct val="90000"/>
              </a:lnSpc>
              <a:spcBef>
                <a:spcPct val="20000"/>
              </a:spcBef>
              <a:buClr>
                <a:schemeClr val="hlink"/>
              </a:buClr>
              <a:buSzPct val="110000"/>
              <a:buFont typeface="Wingdings" pitchFamily="38" charset="2"/>
              <a:buNone/>
            </a:pPr>
            <a:r>
              <a:rPr lang="en-US" sz="1800" dirty="0">
                <a:solidFill>
                  <a:schemeClr val="tx2"/>
                </a:solidFill>
                <a:latin typeface="Times New Roman" pitchFamily="38" charset="0"/>
              </a:rPr>
              <a:t>	</a:t>
            </a:r>
            <a:r>
              <a:rPr lang="en-US" sz="1800" b="1" dirty="0">
                <a:solidFill>
                  <a:srgbClr val="000000"/>
                </a:solidFill>
                <a:latin typeface="Times New Roman" pitchFamily="38" charset="0"/>
              </a:rPr>
              <a:t>repeat</a:t>
            </a:r>
          </a:p>
          <a:p>
            <a:pPr algn="l" defTabSz="285750">
              <a:lnSpc>
                <a:spcPct val="90000"/>
              </a:lnSpc>
              <a:spcBef>
                <a:spcPct val="20000"/>
              </a:spcBef>
              <a:buClr>
                <a:schemeClr val="hlink"/>
              </a:buClr>
              <a:buSzPct val="110000"/>
              <a:buFont typeface="Wingdings" pitchFamily="38" charset="2"/>
              <a:buNone/>
            </a:pPr>
            <a:r>
              <a:rPr lang="en-US" sz="1800" b="1" dirty="0">
                <a:solidFill>
                  <a:srgbClr val="000000"/>
                </a:solidFill>
                <a:latin typeface="Times New Roman" pitchFamily="38" charset="0"/>
              </a:rPr>
              <a:t>		</a:t>
            </a:r>
            <a:r>
              <a:rPr lang="en-US" sz="1800" b="1" i="1" dirty="0" err="1">
                <a:solidFill>
                  <a:schemeClr val="accent2"/>
                </a:solidFill>
                <a:latin typeface="Times New Roman" pitchFamily="38" charset="0"/>
              </a:rPr>
              <a:t>c</a:t>
            </a:r>
            <a:r>
              <a:rPr lang="en-US" sz="1800" dirty="0" smtClean="0">
                <a:solidFill>
                  <a:schemeClr val="accent2"/>
                </a:solidFill>
                <a:latin typeface="Times New Roman" pitchFamily="38" charset="0"/>
              </a:rPr>
              <a:t> </a:t>
            </a:r>
            <a:r>
              <a:rPr lang="en-US" sz="1800" dirty="0" err="1" smtClean="0">
                <a:solidFill>
                  <a:schemeClr val="accent2"/>
                </a:solidFill>
                <a:latin typeface="Wingdings"/>
                <a:ea typeface="Wingdings"/>
                <a:cs typeface="Wingdings"/>
                <a:sym typeface="Symbol" pitchFamily="38" charset="2"/>
              </a:rPr>
              <a:t></a:t>
            </a:r>
            <a:r>
              <a:rPr lang="en-US" sz="1800" b="1" i="1" dirty="0" smtClean="0">
                <a:solidFill>
                  <a:schemeClr val="accent2"/>
                </a:solidFill>
                <a:latin typeface="Times New Roman" pitchFamily="38" charset="0"/>
              </a:rPr>
              <a:t> </a:t>
            </a:r>
            <a:r>
              <a:rPr lang="en-US" sz="1800" b="1" i="1" dirty="0" err="1">
                <a:solidFill>
                  <a:schemeClr val="accent2"/>
                </a:solidFill>
                <a:latin typeface="Times New Roman" pitchFamily="38" charset="0"/>
              </a:rPr>
              <a:t>A</a:t>
            </a:r>
            <a:r>
              <a:rPr lang="en-US" sz="1800" dirty="0" err="1">
                <a:solidFill>
                  <a:schemeClr val="accent2"/>
                </a:solidFill>
                <a:latin typeface="Times New Roman" pitchFamily="38" charset="0"/>
              </a:rPr>
              <a:t>[</a:t>
            </a:r>
            <a:r>
              <a:rPr lang="en-US" sz="1800" b="1" i="1" dirty="0" err="1">
                <a:solidFill>
                  <a:schemeClr val="accent2"/>
                </a:solidFill>
                <a:latin typeface="Times New Roman" pitchFamily="38" charset="0"/>
              </a:rPr>
              <a:t>i</a:t>
            </a:r>
            <a:r>
              <a:rPr lang="en-US" sz="1800" dirty="0">
                <a:solidFill>
                  <a:schemeClr val="accent2"/>
                </a:solidFill>
                <a:latin typeface="Times New Roman" pitchFamily="38" charset="0"/>
              </a:rPr>
              <a:t>]</a:t>
            </a:r>
          </a:p>
          <a:p>
            <a:pPr algn="l" defTabSz="285750">
              <a:lnSpc>
                <a:spcPct val="90000"/>
              </a:lnSpc>
              <a:spcBef>
                <a:spcPct val="20000"/>
              </a:spcBef>
              <a:buClr>
                <a:schemeClr val="hlink"/>
              </a:buClr>
              <a:buSzPct val="110000"/>
              <a:buFont typeface="Wingdings" pitchFamily="38" charset="2"/>
              <a:buNone/>
            </a:pPr>
            <a:r>
              <a:rPr lang="en-US" sz="1800" dirty="0">
                <a:solidFill>
                  <a:schemeClr val="accent2"/>
                </a:solidFill>
                <a:latin typeface="Times New Roman" pitchFamily="38" charset="0"/>
              </a:rPr>
              <a:t>		</a:t>
            </a:r>
            <a:r>
              <a:rPr lang="en-US" sz="1800" b="1" dirty="0">
                <a:solidFill>
                  <a:srgbClr val="000000"/>
                </a:solidFill>
                <a:latin typeface="Times New Roman" pitchFamily="38" charset="0"/>
              </a:rPr>
              <a:t>if </a:t>
            </a:r>
            <a:r>
              <a:rPr lang="en-US" sz="1800" b="1" i="1" dirty="0" err="1">
                <a:solidFill>
                  <a:schemeClr val="accent2"/>
                </a:solidFill>
                <a:latin typeface="Times New Roman" pitchFamily="38" charset="0"/>
              </a:rPr>
              <a:t>c</a:t>
            </a:r>
            <a:r>
              <a:rPr lang="en-US" sz="1800" dirty="0">
                <a:solidFill>
                  <a:schemeClr val="accent2"/>
                </a:solidFill>
                <a:latin typeface="Times New Roman" pitchFamily="38" charset="0"/>
              </a:rPr>
              <a:t> </a:t>
            </a:r>
            <a:r>
              <a:rPr lang="en-US" sz="1800" dirty="0">
                <a:solidFill>
                  <a:schemeClr val="accent2"/>
                </a:solidFill>
                <a:latin typeface="Symbol" pitchFamily="38" charset="2"/>
                <a:sym typeface="Symbol" pitchFamily="38" charset="2"/>
              </a:rPr>
              <a:t>=</a:t>
            </a:r>
            <a:r>
              <a:rPr lang="en-US" sz="1800" dirty="0" smtClean="0">
                <a:solidFill>
                  <a:schemeClr val="accent2"/>
                </a:solidFill>
                <a:latin typeface="Times New Roman" pitchFamily="38" charset="0"/>
              </a:rPr>
              <a:t> </a:t>
            </a:r>
            <a:r>
              <a:rPr lang="en-US" sz="1800" dirty="0" smtClean="0">
                <a:solidFill>
                  <a:schemeClr val="accent2"/>
                </a:solidFill>
                <a:latin typeface="Lucida Grande"/>
                <a:ea typeface="Lucida Grande"/>
                <a:cs typeface="Lucida Grande"/>
                <a:sym typeface="Symbol" pitchFamily="38" charset="2"/>
              </a:rPr>
              <a:t>Ø</a:t>
            </a:r>
            <a:endParaRPr lang="en-US" sz="1800" dirty="0" smtClean="0">
              <a:solidFill>
                <a:schemeClr val="accent2"/>
              </a:solidFill>
              <a:latin typeface="Symbol" pitchFamily="38" charset="2"/>
              <a:sym typeface="Symbol" pitchFamily="38" charset="2"/>
            </a:endParaRPr>
          </a:p>
          <a:p>
            <a:pPr algn="l" defTabSz="285750">
              <a:lnSpc>
                <a:spcPct val="90000"/>
              </a:lnSpc>
              <a:spcBef>
                <a:spcPct val="20000"/>
              </a:spcBef>
              <a:buClr>
                <a:schemeClr val="hlink"/>
              </a:buClr>
              <a:buSzPct val="110000"/>
              <a:buFont typeface="Wingdings" pitchFamily="38" charset="2"/>
              <a:buNone/>
            </a:pPr>
            <a:r>
              <a:rPr lang="en-US" sz="1800" dirty="0">
                <a:solidFill>
                  <a:schemeClr val="accent2"/>
                </a:solidFill>
                <a:latin typeface="Symbol" pitchFamily="38" charset="2"/>
                <a:sym typeface="Symbol" pitchFamily="38" charset="2"/>
              </a:rPr>
              <a:t>			</a:t>
            </a:r>
            <a:r>
              <a:rPr lang="en-US" sz="1800" b="1" dirty="0">
                <a:solidFill>
                  <a:srgbClr val="000000"/>
                </a:solidFill>
                <a:latin typeface="Times New Roman" pitchFamily="38" charset="0"/>
              </a:rPr>
              <a:t>return</a:t>
            </a:r>
            <a:r>
              <a:rPr lang="en-US" sz="1800" dirty="0">
                <a:solidFill>
                  <a:schemeClr val="accent2"/>
                </a:solidFill>
                <a:latin typeface="Times New Roman" pitchFamily="38" charset="0"/>
              </a:rPr>
              <a:t> </a:t>
            </a:r>
            <a:r>
              <a:rPr lang="en-US" sz="1800" b="1" i="1" dirty="0">
                <a:solidFill>
                  <a:schemeClr val="accent2"/>
                </a:solidFill>
                <a:latin typeface="Times New Roman" pitchFamily="38" charset="0"/>
              </a:rPr>
              <a:t>null</a:t>
            </a:r>
            <a:endParaRPr lang="en-US" sz="1800" b="1" dirty="0">
              <a:solidFill>
                <a:schemeClr val="accent2"/>
              </a:solidFill>
              <a:latin typeface="Times New Roman" pitchFamily="38" charset="0"/>
            </a:endParaRPr>
          </a:p>
          <a:p>
            <a:pPr algn="l" defTabSz="285750">
              <a:lnSpc>
                <a:spcPct val="90000"/>
              </a:lnSpc>
              <a:spcBef>
                <a:spcPct val="20000"/>
              </a:spcBef>
              <a:buClr>
                <a:schemeClr val="hlink"/>
              </a:buClr>
              <a:buSzPct val="110000"/>
              <a:buFont typeface="Wingdings" pitchFamily="38" charset="2"/>
              <a:buNone/>
            </a:pPr>
            <a:r>
              <a:rPr lang="en-US" sz="1800" b="1" dirty="0">
                <a:solidFill>
                  <a:srgbClr val="000000"/>
                </a:solidFill>
                <a:latin typeface="Times New Roman" pitchFamily="38" charset="0"/>
              </a:rPr>
              <a:t>		 else if </a:t>
            </a:r>
            <a:r>
              <a:rPr lang="en-US" sz="1800" b="1" i="1" dirty="0" err="1">
                <a:solidFill>
                  <a:schemeClr val="accent2"/>
                </a:solidFill>
                <a:latin typeface="Times New Roman" pitchFamily="38" charset="0"/>
              </a:rPr>
              <a:t>c.key</a:t>
            </a:r>
            <a:r>
              <a:rPr lang="en-US" sz="1800" b="1" i="1" dirty="0">
                <a:solidFill>
                  <a:schemeClr val="accent2"/>
                </a:solidFill>
                <a:latin typeface="Times New Roman" pitchFamily="38" charset="0"/>
              </a:rPr>
              <a:t> </a:t>
            </a:r>
            <a:r>
              <a:rPr lang="en-US" sz="1800" dirty="0">
                <a:solidFill>
                  <a:schemeClr val="accent2"/>
                </a:solidFill>
                <a:latin typeface="Times New Roman" pitchFamily="38" charset="0"/>
              </a:rPr>
              <a:t>() </a:t>
            </a:r>
            <a:r>
              <a:rPr lang="en-US" sz="1800" dirty="0">
                <a:solidFill>
                  <a:schemeClr val="accent2"/>
                </a:solidFill>
                <a:latin typeface="Symbol" pitchFamily="38" charset="2"/>
                <a:sym typeface="Symbol" pitchFamily="38" charset="2"/>
              </a:rPr>
              <a:t>=</a:t>
            </a:r>
            <a:r>
              <a:rPr lang="en-US" sz="1800" dirty="0">
                <a:solidFill>
                  <a:schemeClr val="accent2"/>
                </a:solidFill>
                <a:latin typeface="Times New Roman" pitchFamily="38" charset="0"/>
              </a:rPr>
              <a:t> </a:t>
            </a:r>
            <a:r>
              <a:rPr lang="en-US" sz="1800" b="1" i="1" dirty="0" err="1">
                <a:solidFill>
                  <a:schemeClr val="accent2"/>
                </a:solidFill>
                <a:latin typeface="Times New Roman" pitchFamily="38" charset="0"/>
              </a:rPr>
              <a:t>k</a:t>
            </a:r>
            <a:endParaRPr lang="en-US" sz="1800" b="1" i="1" dirty="0">
              <a:solidFill>
                <a:schemeClr val="accent2"/>
              </a:solidFill>
              <a:latin typeface="Times New Roman" pitchFamily="38" charset="0"/>
            </a:endParaRPr>
          </a:p>
          <a:p>
            <a:pPr algn="l" defTabSz="285750">
              <a:lnSpc>
                <a:spcPct val="90000"/>
              </a:lnSpc>
              <a:spcBef>
                <a:spcPct val="20000"/>
              </a:spcBef>
              <a:buClr>
                <a:schemeClr val="hlink"/>
              </a:buClr>
              <a:buSzPct val="110000"/>
              <a:buFont typeface="Wingdings" pitchFamily="38" charset="2"/>
              <a:buNone/>
            </a:pPr>
            <a:r>
              <a:rPr lang="en-US" sz="1800" b="1" i="1" dirty="0">
                <a:solidFill>
                  <a:schemeClr val="accent2"/>
                </a:solidFill>
                <a:latin typeface="Times New Roman" pitchFamily="38" charset="0"/>
              </a:rPr>
              <a:t>			</a:t>
            </a:r>
            <a:r>
              <a:rPr lang="en-US" sz="1800" b="1" dirty="0">
                <a:solidFill>
                  <a:srgbClr val="000000"/>
                </a:solidFill>
                <a:latin typeface="Times New Roman" pitchFamily="38" charset="0"/>
              </a:rPr>
              <a:t>return</a:t>
            </a:r>
            <a:r>
              <a:rPr lang="en-US" sz="1800" dirty="0">
                <a:solidFill>
                  <a:schemeClr val="accent2"/>
                </a:solidFill>
                <a:latin typeface="Times New Roman" pitchFamily="38" charset="0"/>
              </a:rPr>
              <a:t> </a:t>
            </a:r>
            <a:r>
              <a:rPr lang="en-US" sz="1800" b="1" i="1" dirty="0" err="1">
                <a:solidFill>
                  <a:schemeClr val="accent2"/>
                </a:solidFill>
                <a:latin typeface="Times New Roman" pitchFamily="38" charset="0"/>
              </a:rPr>
              <a:t>c.element</a:t>
            </a:r>
            <a:r>
              <a:rPr lang="en-US" sz="1800" dirty="0">
                <a:solidFill>
                  <a:schemeClr val="accent2"/>
                </a:solidFill>
                <a:latin typeface="Times New Roman" pitchFamily="38" charset="0"/>
              </a:rPr>
              <a:t>()</a:t>
            </a:r>
            <a:endParaRPr lang="en-US" sz="1800" dirty="0">
              <a:solidFill>
                <a:schemeClr val="tx2"/>
              </a:solidFill>
              <a:latin typeface="Times New Roman" pitchFamily="38" charset="0"/>
            </a:endParaRPr>
          </a:p>
          <a:p>
            <a:pPr algn="l" defTabSz="285750">
              <a:lnSpc>
                <a:spcPct val="90000"/>
              </a:lnSpc>
              <a:spcBef>
                <a:spcPct val="20000"/>
              </a:spcBef>
              <a:buClr>
                <a:schemeClr val="hlink"/>
              </a:buClr>
              <a:buSzPct val="110000"/>
              <a:buFont typeface="Wingdings" pitchFamily="38" charset="2"/>
              <a:buNone/>
            </a:pPr>
            <a:r>
              <a:rPr lang="en-US" sz="1800" b="1" dirty="0">
                <a:solidFill>
                  <a:srgbClr val="000000"/>
                </a:solidFill>
                <a:latin typeface="Times New Roman" pitchFamily="38" charset="0"/>
              </a:rPr>
              <a:t>		else</a:t>
            </a:r>
          </a:p>
          <a:p>
            <a:pPr algn="l" defTabSz="285750">
              <a:lnSpc>
                <a:spcPct val="90000"/>
              </a:lnSpc>
              <a:spcBef>
                <a:spcPct val="20000"/>
              </a:spcBef>
              <a:buClr>
                <a:schemeClr val="hlink"/>
              </a:buClr>
              <a:buSzPct val="110000"/>
              <a:buFont typeface="Wingdings" pitchFamily="38" charset="2"/>
              <a:buNone/>
            </a:pPr>
            <a:r>
              <a:rPr lang="en-US" sz="1800" b="1" dirty="0">
                <a:solidFill>
                  <a:srgbClr val="000000"/>
                </a:solidFill>
                <a:latin typeface="Times New Roman" pitchFamily="38" charset="0"/>
              </a:rPr>
              <a:t>			</a:t>
            </a:r>
            <a:r>
              <a:rPr lang="en-US" sz="1800" b="1" i="1" dirty="0" err="1">
                <a:solidFill>
                  <a:schemeClr val="accent2"/>
                </a:solidFill>
                <a:latin typeface="Times New Roman" pitchFamily="38" charset="0"/>
              </a:rPr>
              <a:t>i</a:t>
            </a:r>
            <a:r>
              <a:rPr lang="en-US" sz="1800" dirty="0" smtClean="0">
                <a:solidFill>
                  <a:schemeClr val="accent2"/>
                </a:solidFill>
                <a:latin typeface="Times New Roman" pitchFamily="38" charset="0"/>
              </a:rPr>
              <a:t> </a:t>
            </a:r>
            <a:r>
              <a:rPr lang="en-US" sz="1800" dirty="0" err="1" smtClean="0">
                <a:solidFill>
                  <a:schemeClr val="accent2"/>
                </a:solidFill>
                <a:latin typeface="Wingdings"/>
                <a:ea typeface="Wingdings"/>
                <a:cs typeface="Wingdings"/>
                <a:sym typeface="Symbol" pitchFamily="38" charset="2"/>
              </a:rPr>
              <a:t></a:t>
            </a:r>
            <a:r>
              <a:rPr lang="en-US" sz="1800" b="1" i="1" dirty="0" smtClean="0">
                <a:solidFill>
                  <a:schemeClr val="accent2"/>
                </a:solidFill>
                <a:latin typeface="Times New Roman" pitchFamily="38" charset="0"/>
              </a:rPr>
              <a:t> </a:t>
            </a:r>
            <a:r>
              <a:rPr lang="en-US" sz="1800" dirty="0">
                <a:solidFill>
                  <a:schemeClr val="accent2"/>
                </a:solidFill>
                <a:latin typeface="Times New Roman" pitchFamily="38" charset="0"/>
              </a:rPr>
              <a:t>(</a:t>
            </a:r>
            <a:r>
              <a:rPr lang="en-US" sz="1800" b="1" i="1" dirty="0" err="1">
                <a:solidFill>
                  <a:schemeClr val="accent2"/>
                </a:solidFill>
                <a:latin typeface="Times New Roman" pitchFamily="38" charset="0"/>
              </a:rPr>
              <a:t>i</a:t>
            </a:r>
            <a:r>
              <a:rPr lang="en-US" sz="1800" dirty="0">
                <a:solidFill>
                  <a:schemeClr val="accent2"/>
                </a:solidFill>
                <a:latin typeface="Times New Roman" pitchFamily="38" charset="0"/>
              </a:rPr>
              <a:t> </a:t>
            </a:r>
            <a:r>
              <a:rPr lang="en-US" sz="1800" dirty="0">
                <a:solidFill>
                  <a:schemeClr val="accent2"/>
                </a:solidFill>
                <a:latin typeface="Symbol" pitchFamily="38" charset="2"/>
                <a:sym typeface="Symbol" pitchFamily="38" charset="2"/>
              </a:rPr>
              <a:t>+</a:t>
            </a:r>
            <a:r>
              <a:rPr lang="en-US" sz="1800" b="1" i="1" dirty="0">
                <a:solidFill>
                  <a:schemeClr val="accent2"/>
                </a:solidFill>
                <a:latin typeface="Times New Roman" pitchFamily="38" charset="0"/>
              </a:rPr>
              <a:t> </a:t>
            </a:r>
            <a:r>
              <a:rPr lang="en-US" sz="1800" dirty="0">
                <a:solidFill>
                  <a:schemeClr val="accent2"/>
                </a:solidFill>
                <a:latin typeface="Times New Roman" pitchFamily="38" charset="0"/>
              </a:rPr>
              <a:t>1)</a:t>
            </a:r>
            <a:r>
              <a:rPr lang="en-US" sz="1800" b="1" i="1" dirty="0">
                <a:solidFill>
                  <a:schemeClr val="accent2"/>
                </a:solidFill>
                <a:latin typeface="Times New Roman" pitchFamily="38" charset="0"/>
              </a:rPr>
              <a:t> </a:t>
            </a:r>
            <a:r>
              <a:rPr lang="en-US" sz="1800" dirty="0">
                <a:solidFill>
                  <a:schemeClr val="accent2"/>
                </a:solidFill>
                <a:latin typeface="Times New Roman" pitchFamily="38" charset="0"/>
              </a:rPr>
              <a:t>mod</a:t>
            </a:r>
            <a:r>
              <a:rPr lang="en-US" sz="1800" b="1" i="1" dirty="0">
                <a:solidFill>
                  <a:schemeClr val="accent2"/>
                </a:solidFill>
                <a:latin typeface="Times New Roman" pitchFamily="38" charset="0"/>
              </a:rPr>
              <a:t> N</a:t>
            </a:r>
            <a:endParaRPr lang="en-US" sz="1800" dirty="0">
              <a:solidFill>
                <a:schemeClr val="accent2"/>
              </a:solidFill>
              <a:latin typeface="Times New Roman" pitchFamily="38" charset="0"/>
            </a:endParaRPr>
          </a:p>
          <a:p>
            <a:pPr marL="285750" lvl="1" algn="l" defTabSz="285750">
              <a:lnSpc>
                <a:spcPct val="90000"/>
              </a:lnSpc>
              <a:spcBef>
                <a:spcPct val="20000"/>
              </a:spcBef>
              <a:buClr>
                <a:schemeClr val="hlink"/>
              </a:buClr>
              <a:buSzPct val="110000"/>
              <a:buFont typeface="Wingdings" pitchFamily="38" charset="2"/>
              <a:buNone/>
            </a:pPr>
            <a:r>
              <a:rPr lang="en-US" sz="1800" b="1" dirty="0">
                <a:solidFill>
                  <a:srgbClr val="000000"/>
                </a:solidFill>
                <a:latin typeface="Times New Roman" pitchFamily="38" charset="0"/>
              </a:rPr>
              <a:t>		</a:t>
            </a:r>
            <a:r>
              <a:rPr lang="en-US" sz="1800" b="1" i="1" dirty="0" err="1">
                <a:solidFill>
                  <a:schemeClr val="accent2"/>
                </a:solidFill>
                <a:latin typeface="Times New Roman" pitchFamily="38" charset="0"/>
              </a:rPr>
              <a:t>p</a:t>
            </a:r>
            <a:r>
              <a:rPr lang="en-US" sz="1800" dirty="0" smtClean="0">
                <a:solidFill>
                  <a:schemeClr val="accent2"/>
                </a:solidFill>
                <a:latin typeface="Times New Roman" pitchFamily="38" charset="0"/>
              </a:rPr>
              <a:t> </a:t>
            </a:r>
            <a:r>
              <a:rPr lang="en-US" sz="1800" dirty="0" err="1" smtClean="0">
                <a:solidFill>
                  <a:schemeClr val="accent2"/>
                </a:solidFill>
                <a:latin typeface="Wingdings"/>
                <a:ea typeface="Wingdings"/>
                <a:cs typeface="Wingdings"/>
                <a:sym typeface="Symbol" pitchFamily="38" charset="2"/>
              </a:rPr>
              <a:t></a:t>
            </a:r>
            <a:r>
              <a:rPr lang="en-US" sz="1800" b="1" i="1" dirty="0" smtClean="0">
                <a:solidFill>
                  <a:schemeClr val="accent2"/>
                </a:solidFill>
                <a:latin typeface="Times New Roman" pitchFamily="38" charset="0"/>
              </a:rPr>
              <a:t> </a:t>
            </a:r>
            <a:r>
              <a:rPr lang="en-US" sz="1800" b="1" i="1" dirty="0" err="1">
                <a:solidFill>
                  <a:schemeClr val="accent2"/>
                </a:solidFill>
                <a:latin typeface="Times New Roman" pitchFamily="38" charset="0"/>
              </a:rPr>
              <a:t>p</a:t>
            </a:r>
            <a:r>
              <a:rPr lang="en-US" sz="1800" dirty="0">
                <a:solidFill>
                  <a:schemeClr val="accent2"/>
                </a:solidFill>
                <a:latin typeface="Times New Roman" pitchFamily="38" charset="0"/>
              </a:rPr>
              <a:t> </a:t>
            </a:r>
            <a:r>
              <a:rPr lang="en-US" sz="1800" dirty="0">
                <a:solidFill>
                  <a:schemeClr val="accent2"/>
                </a:solidFill>
                <a:latin typeface="Symbol" pitchFamily="38" charset="2"/>
                <a:sym typeface="Symbol" pitchFamily="38" charset="2"/>
              </a:rPr>
              <a:t>+</a:t>
            </a:r>
            <a:r>
              <a:rPr lang="en-US" sz="1800" b="1" i="1" dirty="0">
                <a:solidFill>
                  <a:schemeClr val="accent2"/>
                </a:solidFill>
                <a:latin typeface="Times New Roman" pitchFamily="38" charset="0"/>
              </a:rPr>
              <a:t> </a:t>
            </a:r>
            <a:r>
              <a:rPr lang="en-US" sz="1800" dirty="0">
                <a:solidFill>
                  <a:schemeClr val="accent2"/>
                </a:solidFill>
                <a:latin typeface="Times New Roman" pitchFamily="38" charset="0"/>
              </a:rPr>
              <a:t>1</a:t>
            </a:r>
          </a:p>
          <a:p>
            <a:pPr marL="285750" lvl="1" algn="l" defTabSz="285750">
              <a:lnSpc>
                <a:spcPct val="90000"/>
              </a:lnSpc>
              <a:spcBef>
                <a:spcPct val="20000"/>
              </a:spcBef>
              <a:buClr>
                <a:schemeClr val="hlink"/>
              </a:buClr>
              <a:buSzPct val="110000"/>
              <a:buFont typeface="Wingdings" pitchFamily="38" charset="2"/>
              <a:buNone/>
            </a:pPr>
            <a:r>
              <a:rPr lang="en-US" sz="1800" b="1" dirty="0">
                <a:solidFill>
                  <a:srgbClr val="000000"/>
                </a:solidFill>
                <a:latin typeface="Times New Roman" pitchFamily="38" charset="0"/>
              </a:rPr>
              <a:t>until</a:t>
            </a:r>
            <a:r>
              <a:rPr lang="en-US" sz="1800" dirty="0">
                <a:solidFill>
                  <a:schemeClr val="accent2"/>
                </a:solidFill>
                <a:latin typeface="Times New Roman" pitchFamily="38" charset="0"/>
              </a:rPr>
              <a:t> 	 </a:t>
            </a:r>
            <a:r>
              <a:rPr lang="en-US" sz="1800" b="1" i="1" dirty="0" err="1">
                <a:solidFill>
                  <a:schemeClr val="accent2"/>
                </a:solidFill>
                <a:latin typeface="Times New Roman" pitchFamily="38" charset="0"/>
              </a:rPr>
              <a:t>p</a:t>
            </a:r>
            <a:r>
              <a:rPr lang="en-US" sz="1800" dirty="0">
                <a:solidFill>
                  <a:schemeClr val="accent2"/>
                </a:solidFill>
                <a:latin typeface="Times New Roman" pitchFamily="38" charset="0"/>
              </a:rPr>
              <a:t> </a:t>
            </a:r>
            <a:r>
              <a:rPr lang="en-US" sz="1800" dirty="0">
                <a:solidFill>
                  <a:schemeClr val="accent2"/>
                </a:solidFill>
                <a:latin typeface="Symbol" pitchFamily="38" charset="2"/>
                <a:sym typeface="Symbol" pitchFamily="38" charset="2"/>
              </a:rPr>
              <a:t>=</a:t>
            </a:r>
            <a:r>
              <a:rPr lang="en-US" sz="1800" dirty="0">
                <a:solidFill>
                  <a:schemeClr val="accent2"/>
                </a:solidFill>
                <a:latin typeface="Times New Roman" pitchFamily="38" charset="0"/>
              </a:rPr>
              <a:t> </a:t>
            </a:r>
            <a:r>
              <a:rPr lang="en-US" sz="1800" b="1" i="1" dirty="0">
                <a:solidFill>
                  <a:schemeClr val="accent2"/>
                </a:solidFill>
                <a:latin typeface="Times New Roman" pitchFamily="38" charset="0"/>
              </a:rPr>
              <a:t>N</a:t>
            </a:r>
          </a:p>
          <a:p>
            <a:pPr algn="l" defTabSz="285750">
              <a:lnSpc>
                <a:spcPct val="90000"/>
              </a:lnSpc>
              <a:spcBef>
                <a:spcPct val="20000"/>
              </a:spcBef>
              <a:buClr>
                <a:schemeClr val="hlink"/>
              </a:buClr>
              <a:buSzPct val="110000"/>
              <a:buFont typeface="Wingdings" pitchFamily="38" charset="2"/>
              <a:buNone/>
            </a:pPr>
            <a:r>
              <a:rPr lang="en-US" sz="1800" dirty="0">
                <a:solidFill>
                  <a:schemeClr val="accent2"/>
                </a:solidFill>
                <a:latin typeface="Symbol" pitchFamily="38" charset="2"/>
                <a:sym typeface="Symbol" pitchFamily="38" charset="2"/>
              </a:rPr>
              <a:t>	</a:t>
            </a:r>
            <a:r>
              <a:rPr lang="en-US" sz="1800" b="1" dirty="0">
                <a:solidFill>
                  <a:srgbClr val="000000"/>
                </a:solidFill>
                <a:latin typeface="Times New Roman" pitchFamily="38" charset="0"/>
              </a:rPr>
              <a:t>return</a:t>
            </a:r>
            <a:r>
              <a:rPr lang="en-US" sz="1800" dirty="0">
                <a:solidFill>
                  <a:schemeClr val="accent2"/>
                </a:solidFill>
                <a:latin typeface="Times New Roman" pitchFamily="38" charset="0"/>
              </a:rPr>
              <a:t> </a:t>
            </a:r>
            <a:r>
              <a:rPr lang="en-US" sz="1800" b="1" i="1" dirty="0">
                <a:solidFill>
                  <a:schemeClr val="accent2"/>
                </a:solidFill>
                <a:latin typeface="Times New Roman" pitchFamily="38" charset="0"/>
              </a:rPr>
              <a:t>null</a:t>
            </a:r>
          </a:p>
        </p:txBody>
      </p:sp>
      <p:graphicFrame>
        <p:nvGraphicFramePr>
          <p:cNvPr id="151557" name="Object 5"/>
          <p:cNvGraphicFramePr>
            <a:graphicFrameLocks noChangeAspect="1"/>
          </p:cNvGraphicFramePr>
          <p:nvPr/>
        </p:nvGraphicFramePr>
        <p:xfrm>
          <a:off x="7467600" y="152400"/>
          <a:ext cx="1330325" cy="1143000"/>
        </p:xfrm>
        <a:graphic>
          <a:graphicData uri="http://schemas.openxmlformats.org/presentationml/2006/ole">
            <mc:AlternateContent xmlns:mc="http://schemas.openxmlformats.org/markup-compatibility/2006">
              <mc:Choice xmlns:v="urn:schemas-microsoft-com:vml" Requires="v">
                <p:oleObj spid="_x0000_s39001" name="Clip" r:id="rId3" imgW="4033080" imgH="3468960" progId="MS_ClipArt_Gallery.2">
                  <p:embed/>
                </p:oleObj>
              </mc:Choice>
              <mc:Fallback>
                <p:oleObj name="Clip" r:id="rId3" imgW="4033080" imgH="3468960" progId="MS_ClipArt_Gallery.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52400"/>
                        <a:ext cx="1330325" cy="1143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1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dirty="0" smtClean="0"/>
              <a:t>Remove with Linear </a:t>
            </a:r>
            <a:r>
              <a:rPr lang="en-US" dirty="0"/>
              <a:t>Probing</a:t>
            </a:r>
          </a:p>
        </p:txBody>
      </p:sp>
      <p:sp>
        <p:nvSpPr>
          <p:cNvPr id="150531" name="Rectangle 3" descr="Rectangle: Click to edit Master text styles&#10;Second level&#10;Third level&#10;Fourth level&#10;Fifth level"/>
          <p:cNvSpPr>
            <a:spLocks noGrp="1" noChangeArrowheads="1"/>
          </p:cNvSpPr>
          <p:nvPr>
            <p:ph type="body" sz="half" idx="1"/>
          </p:nvPr>
        </p:nvSpPr>
        <p:spPr>
          <a:xfrm>
            <a:off x="290008" y="1181100"/>
            <a:ext cx="4510592" cy="4572000"/>
          </a:xfrm>
        </p:spPr>
        <p:txBody>
          <a:bodyPr/>
          <a:lstStyle/>
          <a:p>
            <a:r>
              <a:rPr lang="en-US" sz="2000" dirty="0" smtClean="0">
                <a:latin typeface="+mj-lt"/>
              </a:rPr>
              <a:t>Suppose we receive a </a:t>
            </a:r>
            <a:r>
              <a:rPr lang="en-US" sz="2000" b="1" dirty="0" smtClean="0">
                <a:solidFill>
                  <a:srgbClr val="800000"/>
                </a:solidFill>
                <a:latin typeface="+mj-lt"/>
              </a:rPr>
              <a:t>remove(44) </a:t>
            </a:r>
            <a:r>
              <a:rPr lang="en-US" sz="2000" dirty="0" smtClean="0">
                <a:latin typeface="+mj-lt"/>
              </a:rPr>
              <a:t>message.</a:t>
            </a:r>
          </a:p>
          <a:p>
            <a:r>
              <a:rPr lang="en-US" sz="2000" dirty="0" smtClean="0">
                <a:latin typeface="+mj-lt"/>
              </a:rPr>
              <a:t>What problem arises if we simply remove the key = 44 entry?</a:t>
            </a:r>
          </a:p>
        </p:txBody>
      </p:sp>
      <p:sp>
        <p:nvSpPr>
          <p:cNvPr id="150532" name="Rectangle 4" descr="Rectangle: Click to edit Master text styles&#10;Second level&#10;Third level&#10;Fourth level&#10;Fifth level"/>
          <p:cNvSpPr>
            <a:spLocks noGrp="1" noChangeArrowheads="1"/>
          </p:cNvSpPr>
          <p:nvPr>
            <p:ph type="body" sz="half" idx="2"/>
          </p:nvPr>
        </p:nvSpPr>
        <p:spPr>
          <a:xfrm>
            <a:off x="4800600" y="1181100"/>
            <a:ext cx="3810000" cy="2209800"/>
          </a:xfrm>
        </p:spPr>
        <p:txBody>
          <a:bodyPr/>
          <a:lstStyle/>
          <a:p>
            <a:r>
              <a:rPr lang="en-US" sz="2000" dirty="0"/>
              <a:t>Example:</a:t>
            </a:r>
          </a:p>
          <a:p>
            <a:pPr lvl="1"/>
            <a:r>
              <a:rPr lang="en-US" sz="1800" b="1" i="1" dirty="0" err="1">
                <a:latin typeface="Times New Roman" pitchFamily="38" charset="0"/>
              </a:rPr>
              <a:t>h</a:t>
            </a:r>
            <a:r>
              <a:rPr lang="en-US" sz="1800" dirty="0" err="1">
                <a:latin typeface="Times New Roman" pitchFamily="38" charset="0"/>
              </a:rPr>
              <a:t>(</a:t>
            </a:r>
            <a:r>
              <a:rPr lang="en-US" sz="1800" b="1" i="1" dirty="0" err="1">
                <a:latin typeface="Times New Roman" pitchFamily="38" charset="0"/>
              </a:rPr>
              <a:t>x</a:t>
            </a:r>
            <a:r>
              <a:rPr lang="en-US" sz="1800" dirty="0">
                <a:latin typeface="Times New Roman" pitchFamily="38" charset="0"/>
              </a:rPr>
              <a:t>) </a:t>
            </a:r>
            <a:r>
              <a:rPr lang="en-US" sz="1800" dirty="0">
                <a:latin typeface="Symbol" pitchFamily="38" charset="2"/>
              </a:rPr>
              <a:t>=</a:t>
            </a:r>
            <a:r>
              <a:rPr lang="en-US" sz="1800" b="1" i="1" dirty="0">
                <a:latin typeface="Times New Roman" pitchFamily="38" charset="0"/>
              </a:rPr>
              <a:t> </a:t>
            </a:r>
            <a:r>
              <a:rPr lang="en-US" sz="1800" b="1" i="1" dirty="0" err="1">
                <a:latin typeface="Times New Roman" pitchFamily="38" charset="0"/>
              </a:rPr>
              <a:t>x</a:t>
            </a:r>
            <a:r>
              <a:rPr lang="en-US" sz="1800" b="1" i="1" dirty="0">
                <a:latin typeface="Times New Roman" pitchFamily="38" charset="0"/>
              </a:rPr>
              <a:t> </a:t>
            </a:r>
            <a:r>
              <a:rPr lang="en-US" sz="1800" dirty="0">
                <a:latin typeface="Times New Roman" pitchFamily="38" charset="0"/>
              </a:rPr>
              <a:t>mod</a:t>
            </a:r>
            <a:r>
              <a:rPr lang="en-US" sz="1800" b="1" i="1" dirty="0">
                <a:latin typeface="Times New Roman" pitchFamily="38" charset="0"/>
              </a:rPr>
              <a:t> </a:t>
            </a:r>
            <a:r>
              <a:rPr lang="en-US" sz="1800" dirty="0">
                <a:latin typeface="Times New Roman" pitchFamily="38" charset="0"/>
              </a:rPr>
              <a:t>13</a:t>
            </a:r>
          </a:p>
          <a:p>
            <a:pPr lvl="1"/>
            <a:r>
              <a:rPr lang="en-US" sz="1800" dirty="0"/>
              <a:t>Insert keys 18, 41, 22, 44, 59, 32, 31, 73, in this order</a:t>
            </a:r>
          </a:p>
          <a:p>
            <a:pPr lvl="1"/>
            <a:endParaRPr lang="en-US" sz="1800" dirty="0"/>
          </a:p>
        </p:txBody>
      </p:sp>
      <p:sp>
        <p:nvSpPr>
          <p:cNvPr id="150533" name="Rectangle 5"/>
          <p:cNvSpPr>
            <a:spLocks noChangeArrowheads="1"/>
          </p:cNvSpPr>
          <p:nvPr/>
        </p:nvSpPr>
        <p:spPr bwMode="auto">
          <a:xfrm>
            <a:off x="48768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34" name="Rectangle 6"/>
          <p:cNvSpPr>
            <a:spLocks noChangeArrowheads="1"/>
          </p:cNvSpPr>
          <p:nvPr/>
        </p:nvSpPr>
        <p:spPr bwMode="auto">
          <a:xfrm>
            <a:off x="51816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35" name="Rectangle 7"/>
          <p:cNvSpPr>
            <a:spLocks noChangeArrowheads="1"/>
          </p:cNvSpPr>
          <p:nvPr/>
        </p:nvSpPr>
        <p:spPr bwMode="auto">
          <a:xfrm>
            <a:off x="54864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36" name="Rectangle 8"/>
          <p:cNvSpPr>
            <a:spLocks noChangeArrowheads="1"/>
          </p:cNvSpPr>
          <p:nvPr/>
        </p:nvSpPr>
        <p:spPr bwMode="auto">
          <a:xfrm>
            <a:off x="57912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37" name="Rectangle 9"/>
          <p:cNvSpPr>
            <a:spLocks noChangeArrowheads="1"/>
          </p:cNvSpPr>
          <p:nvPr/>
        </p:nvSpPr>
        <p:spPr bwMode="auto">
          <a:xfrm>
            <a:off x="60960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38" name="Rectangle 10"/>
          <p:cNvSpPr>
            <a:spLocks noChangeArrowheads="1"/>
          </p:cNvSpPr>
          <p:nvPr/>
        </p:nvSpPr>
        <p:spPr bwMode="auto">
          <a:xfrm>
            <a:off x="64008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39" name="Rectangle 11"/>
          <p:cNvSpPr>
            <a:spLocks noChangeArrowheads="1"/>
          </p:cNvSpPr>
          <p:nvPr/>
        </p:nvSpPr>
        <p:spPr bwMode="auto">
          <a:xfrm>
            <a:off x="67056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40" name="Rectangle 12"/>
          <p:cNvSpPr>
            <a:spLocks noChangeArrowheads="1"/>
          </p:cNvSpPr>
          <p:nvPr/>
        </p:nvSpPr>
        <p:spPr bwMode="auto">
          <a:xfrm>
            <a:off x="70104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41" name="Rectangle 13"/>
          <p:cNvSpPr>
            <a:spLocks noChangeArrowheads="1"/>
          </p:cNvSpPr>
          <p:nvPr/>
        </p:nvSpPr>
        <p:spPr bwMode="auto">
          <a:xfrm>
            <a:off x="73152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42" name="Rectangle 14"/>
          <p:cNvSpPr>
            <a:spLocks noChangeArrowheads="1"/>
          </p:cNvSpPr>
          <p:nvPr/>
        </p:nvSpPr>
        <p:spPr bwMode="auto">
          <a:xfrm>
            <a:off x="76200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43" name="Rectangle 15"/>
          <p:cNvSpPr>
            <a:spLocks noChangeArrowheads="1"/>
          </p:cNvSpPr>
          <p:nvPr/>
        </p:nvSpPr>
        <p:spPr bwMode="auto">
          <a:xfrm>
            <a:off x="79248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44" name="Rectangle 16"/>
          <p:cNvSpPr>
            <a:spLocks noChangeArrowheads="1"/>
          </p:cNvSpPr>
          <p:nvPr/>
        </p:nvSpPr>
        <p:spPr bwMode="auto">
          <a:xfrm>
            <a:off x="82296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45" name="Rectangle 17"/>
          <p:cNvSpPr>
            <a:spLocks noChangeArrowheads="1"/>
          </p:cNvSpPr>
          <p:nvPr/>
        </p:nvSpPr>
        <p:spPr bwMode="auto">
          <a:xfrm>
            <a:off x="8534400" y="3574854"/>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0546" name="Text Box 18"/>
          <p:cNvSpPr txBox="1">
            <a:spLocks noChangeArrowheads="1"/>
          </p:cNvSpPr>
          <p:nvPr/>
        </p:nvSpPr>
        <p:spPr bwMode="auto">
          <a:xfrm>
            <a:off x="4879975"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0</a:t>
            </a:r>
          </a:p>
        </p:txBody>
      </p:sp>
      <p:sp>
        <p:nvSpPr>
          <p:cNvPr id="150547" name="Text Box 19"/>
          <p:cNvSpPr txBox="1">
            <a:spLocks noChangeArrowheads="1"/>
          </p:cNvSpPr>
          <p:nvPr/>
        </p:nvSpPr>
        <p:spPr bwMode="auto">
          <a:xfrm>
            <a:off x="5181600"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1</a:t>
            </a:r>
          </a:p>
        </p:txBody>
      </p:sp>
      <p:sp>
        <p:nvSpPr>
          <p:cNvPr id="150548" name="Text Box 20"/>
          <p:cNvSpPr txBox="1">
            <a:spLocks noChangeArrowheads="1"/>
          </p:cNvSpPr>
          <p:nvPr/>
        </p:nvSpPr>
        <p:spPr bwMode="auto">
          <a:xfrm>
            <a:off x="5483225"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2</a:t>
            </a:r>
          </a:p>
        </p:txBody>
      </p:sp>
      <p:sp>
        <p:nvSpPr>
          <p:cNvPr id="150549" name="Text Box 21"/>
          <p:cNvSpPr txBox="1">
            <a:spLocks noChangeArrowheads="1"/>
          </p:cNvSpPr>
          <p:nvPr/>
        </p:nvSpPr>
        <p:spPr bwMode="auto">
          <a:xfrm>
            <a:off x="5784850"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3</a:t>
            </a:r>
          </a:p>
        </p:txBody>
      </p:sp>
      <p:sp>
        <p:nvSpPr>
          <p:cNvPr id="150550" name="Text Box 22"/>
          <p:cNvSpPr txBox="1">
            <a:spLocks noChangeArrowheads="1"/>
          </p:cNvSpPr>
          <p:nvPr/>
        </p:nvSpPr>
        <p:spPr bwMode="auto">
          <a:xfrm>
            <a:off x="6086475"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4</a:t>
            </a:r>
          </a:p>
        </p:txBody>
      </p:sp>
      <p:sp>
        <p:nvSpPr>
          <p:cNvPr id="150551" name="Text Box 23"/>
          <p:cNvSpPr txBox="1">
            <a:spLocks noChangeArrowheads="1"/>
          </p:cNvSpPr>
          <p:nvPr/>
        </p:nvSpPr>
        <p:spPr bwMode="auto">
          <a:xfrm>
            <a:off x="6388100"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5</a:t>
            </a:r>
          </a:p>
        </p:txBody>
      </p:sp>
      <p:sp>
        <p:nvSpPr>
          <p:cNvPr id="150552" name="Text Box 24"/>
          <p:cNvSpPr txBox="1">
            <a:spLocks noChangeArrowheads="1"/>
          </p:cNvSpPr>
          <p:nvPr/>
        </p:nvSpPr>
        <p:spPr bwMode="auto">
          <a:xfrm>
            <a:off x="6689725"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6</a:t>
            </a:r>
          </a:p>
        </p:txBody>
      </p:sp>
      <p:sp>
        <p:nvSpPr>
          <p:cNvPr id="150553" name="Text Box 25"/>
          <p:cNvSpPr txBox="1">
            <a:spLocks noChangeArrowheads="1"/>
          </p:cNvSpPr>
          <p:nvPr/>
        </p:nvSpPr>
        <p:spPr bwMode="auto">
          <a:xfrm>
            <a:off x="6991350"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7</a:t>
            </a:r>
          </a:p>
        </p:txBody>
      </p:sp>
      <p:sp>
        <p:nvSpPr>
          <p:cNvPr id="150554" name="Text Box 26"/>
          <p:cNvSpPr txBox="1">
            <a:spLocks noChangeArrowheads="1"/>
          </p:cNvSpPr>
          <p:nvPr/>
        </p:nvSpPr>
        <p:spPr bwMode="auto">
          <a:xfrm>
            <a:off x="7292975"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8</a:t>
            </a:r>
          </a:p>
        </p:txBody>
      </p:sp>
      <p:sp>
        <p:nvSpPr>
          <p:cNvPr id="150555" name="Text Box 27"/>
          <p:cNvSpPr txBox="1">
            <a:spLocks noChangeArrowheads="1"/>
          </p:cNvSpPr>
          <p:nvPr/>
        </p:nvSpPr>
        <p:spPr bwMode="auto">
          <a:xfrm>
            <a:off x="7594600" y="3841554"/>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9</a:t>
            </a:r>
          </a:p>
        </p:txBody>
      </p:sp>
      <p:sp>
        <p:nvSpPr>
          <p:cNvPr id="150556" name="Text Box 28"/>
          <p:cNvSpPr txBox="1">
            <a:spLocks noChangeArrowheads="1"/>
          </p:cNvSpPr>
          <p:nvPr/>
        </p:nvSpPr>
        <p:spPr bwMode="auto">
          <a:xfrm>
            <a:off x="7839075" y="3841554"/>
            <a:ext cx="4127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10</a:t>
            </a:r>
          </a:p>
        </p:txBody>
      </p:sp>
      <p:sp>
        <p:nvSpPr>
          <p:cNvPr id="150557" name="Text Box 29"/>
          <p:cNvSpPr txBox="1">
            <a:spLocks noChangeArrowheads="1"/>
          </p:cNvSpPr>
          <p:nvPr/>
        </p:nvSpPr>
        <p:spPr bwMode="auto">
          <a:xfrm>
            <a:off x="8140700" y="3841554"/>
            <a:ext cx="4127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11</a:t>
            </a:r>
          </a:p>
        </p:txBody>
      </p:sp>
      <p:sp>
        <p:nvSpPr>
          <p:cNvPr id="150558" name="Text Box 30"/>
          <p:cNvSpPr txBox="1">
            <a:spLocks noChangeArrowheads="1"/>
          </p:cNvSpPr>
          <p:nvPr/>
        </p:nvSpPr>
        <p:spPr bwMode="auto">
          <a:xfrm>
            <a:off x="8442325" y="3841554"/>
            <a:ext cx="4127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12</a:t>
            </a:r>
          </a:p>
        </p:txBody>
      </p:sp>
      <p:sp>
        <p:nvSpPr>
          <p:cNvPr id="150559" name="Rectangle 31"/>
          <p:cNvSpPr>
            <a:spLocks noChangeArrowheads="1"/>
          </p:cNvSpPr>
          <p:nvPr/>
        </p:nvSpPr>
        <p:spPr bwMode="auto">
          <a:xfrm>
            <a:off x="48768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 </a:t>
            </a:r>
          </a:p>
        </p:txBody>
      </p:sp>
      <p:sp>
        <p:nvSpPr>
          <p:cNvPr id="150560" name="Rectangle 32"/>
          <p:cNvSpPr>
            <a:spLocks noChangeArrowheads="1"/>
          </p:cNvSpPr>
          <p:nvPr/>
        </p:nvSpPr>
        <p:spPr bwMode="auto">
          <a:xfrm>
            <a:off x="51816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 </a:t>
            </a:r>
          </a:p>
        </p:txBody>
      </p:sp>
      <p:sp>
        <p:nvSpPr>
          <p:cNvPr id="150561" name="Rectangle 33"/>
          <p:cNvSpPr>
            <a:spLocks noChangeArrowheads="1"/>
          </p:cNvSpPr>
          <p:nvPr/>
        </p:nvSpPr>
        <p:spPr bwMode="auto">
          <a:xfrm>
            <a:off x="54864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dirty="0">
                <a:solidFill>
                  <a:srgbClr val="FBEFD2"/>
                </a:solidFill>
              </a:rPr>
              <a:t>41</a:t>
            </a:r>
          </a:p>
        </p:txBody>
      </p:sp>
      <p:sp>
        <p:nvSpPr>
          <p:cNvPr id="150562" name="Rectangle 34"/>
          <p:cNvSpPr>
            <a:spLocks noChangeArrowheads="1"/>
          </p:cNvSpPr>
          <p:nvPr/>
        </p:nvSpPr>
        <p:spPr bwMode="auto">
          <a:xfrm>
            <a:off x="57912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 </a:t>
            </a:r>
          </a:p>
        </p:txBody>
      </p:sp>
      <p:sp>
        <p:nvSpPr>
          <p:cNvPr id="150563" name="Rectangle 35"/>
          <p:cNvSpPr>
            <a:spLocks noChangeArrowheads="1"/>
          </p:cNvSpPr>
          <p:nvPr/>
        </p:nvSpPr>
        <p:spPr bwMode="auto">
          <a:xfrm>
            <a:off x="60960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 </a:t>
            </a:r>
          </a:p>
        </p:txBody>
      </p:sp>
      <p:sp>
        <p:nvSpPr>
          <p:cNvPr id="150564" name="Rectangle 36"/>
          <p:cNvSpPr>
            <a:spLocks noChangeArrowheads="1"/>
          </p:cNvSpPr>
          <p:nvPr/>
        </p:nvSpPr>
        <p:spPr bwMode="auto">
          <a:xfrm>
            <a:off x="64008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dirty="0">
                <a:solidFill>
                  <a:srgbClr val="FBEFD2"/>
                </a:solidFill>
              </a:rPr>
              <a:t>18</a:t>
            </a:r>
          </a:p>
        </p:txBody>
      </p:sp>
      <p:sp>
        <p:nvSpPr>
          <p:cNvPr id="150565" name="Rectangle 37"/>
          <p:cNvSpPr>
            <a:spLocks noChangeArrowheads="1"/>
          </p:cNvSpPr>
          <p:nvPr/>
        </p:nvSpPr>
        <p:spPr bwMode="auto">
          <a:xfrm>
            <a:off x="67056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44</a:t>
            </a:r>
          </a:p>
        </p:txBody>
      </p:sp>
      <p:sp>
        <p:nvSpPr>
          <p:cNvPr id="150566" name="Rectangle 38"/>
          <p:cNvSpPr>
            <a:spLocks noChangeArrowheads="1"/>
          </p:cNvSpPr>
          <p:nvPr/>
        </p:nvSpPr>
        <p:spPr bwMode="auto">
          <a:xfrm>
            <a:off x="70104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59</a:t>
            </a:r>
          </a:p>
        </p:txBody>
      </p:sp>
      <p:sp>
        <p:nvSpPr>
          <p:cNvPr id="150567" name="Rectangle 39"/>
          <p:cNvSpPr>
            <a:spLocks noChangeArrowheads="1"/>
          </p:cNvSpPr>
          <p:nvPr/>
        </p:nvSpPr>
        <p:spPr bwMode="auto">
          <a:xfrm>
            <a:off x="73152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32</a:t>
            </a:r>
          </a:p>
        </p:txBody>
      </p:sp>
      <p:sp>
        <p:nvSpPr>
          <p:cNvPr id="150568" name="Rectangle 40"/>
          <p:cNvSpPr>
            <a:spLocks noChangeArrowheads="1"/>
          </p:cNvSpPr>
          <p:nvPr/>
        </p:nvSpPr>
        <p:spPr bwMode="auto">
          <a:xfrm>
            <a:off x="76200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22</a:t>
            </a:r>
          </a:p>
        </p:txBody>
      </p:sp>
      <p:sp>
        <p:nvSpPr>
          <p:cNvPr id="150569" name="Rectangle 41"/>
          <p:cNvSpPr>
            <a:spLocks noChangeArrowheads="1"/>
          </p:cNvSpPr>
          <p:nvPr/>
        </p:nvSpPr>
        <p:spPr bwMode="auto">
          <a:xfrm>
            <a:off x="79248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31</a:t>
            </a:r>
          </a:p>
        </p:txBody>
      </p:sp>
      <p:sp>
        <p:nvSpPr>
          <p:cNvPr id="150570" name="Rectangle 42"/>
          <p:cNvSpPr>
            <a:spLocks noChangeArrowheads="1"/>
          </p:cNvSpPr>
          <p:nvPr/>
        </p:nvSpPr>
        <p:spPr bwMode="auto">
          <a:xfrm>
            <a:off x="82296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73</a:t>
            </a:r>
          </a:p>
        </p:txBody>
      </p:sp>
      <p:sp>
        <p:nvSpPr>
          <p:cNvPr id="150571" name="Rectangle 43"/>
          <p:cNvSpPr>
            <a:spLocks noChangeArrowheads="1"/>
          </p:cNvSpPr>
          <p:nvPr/>
        </p:nvSpPr>
        <p:spPr bwMode="auto">
          <a:xfrm>
            <a:off x="8534400" y="3577357"/>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rgbClr val="FBEFD2"/>
                </a:solidFill>
              </a:rPr>
              <a:t> </a:t>
            </a:r>
          </a:p>
        </p:txBody>
      </p:sp>
      <p:graphicFrame>
        <p:nvGraphicFramePr>
          <p:cNvPr id="44" name="Table 43"/>
          <p:cNvGraphicFramePr>
            <a:graphicFrameLocks noGrp="1"/>
          </p:cNvGraphicFramePr>
          <p:nvPr/>
        </p:nvGraphicFramePr>
        <p:xfrm>
          <a:off x="1355262" y="2806252"/>
          <a:ext cx="1824102" cy="3291840"/>
        </p:xfrm>
        <a:graphic>
          <a:graphicData uri="http://schemas.openxmlformats.org/drawingml/2006/table">
            <a:tbl>
              <a:tblPr firstRow="1" bandRow="1">
                <a:tableStyleId>{5C22544A-7EE6-4342-B048-85BDC9FD1C3A}</a:tableStyleId>
              </a:tblPr>
              <a:tblGrid>
                <a:gridCol w="608034"/>
                <a:gridCol w="608034"/>
                <a:gridCol w="608034"/>
              </a:tblGrid>
              <a:tr h="342079">
                <a:tc>
                  <a:txBody>
                    <a:bodyPr/>
                    <a:lstStyle/>
                    <a:p>
                      <a:pPr algn="r"/>
                      <a:r>
                        <a:rPr lang="en-US" sz="1800" i="1" dirty="0" err="1" smtClean="0"/>
                        <a:t>k</a:t>
                      </a:r>
                      <a:endParaRPr lang="en-US" sz="1800" i="1" dirty="0"/>
                    </a:p>
                  </a:txBody>
                  <a:tcPr/>
                </a:tc>
                <a:tc>
                  <a:txBody>
                    <a:bodyPr/>
                    <a:lstStyle/>
                    <a:p>
                      <a:pPr algn="r"/>
                      <a:r>
                        <a:rPr lang="en-US" sz="1800" i="1" dirty="0" err="1" smtClean="0"/>
                        <a:t>h(k</a:t>
                      </a:r>
                      <a:r>
                        <a:rPr lang="en-US" sz="1800" i="1" dirty="0" smtClean="0"/>
                        <a:t>)</a:t>
                      </a:r>
                      <a:endParaRPr lang="en-US" sz="1800" i="1" dirty="0"/>
                    </a:p>
                  </a:txBody>
                  <a:tcPr/>
                </a:tc>
                <a:tc>
                  <a:txBody>
                    <a:bodyPr/>
                    <a:lstStyle/>
                    <a:p>
                      <a:pPr algn="r"/>
                      <a:r>
                        <a:rPr lang="en-US" sz="1800" i="1" dirty="0" err="1" smtClean="0"/>
                        <a:t>i</a:t>
                      </a:r>
                      <a:endParaRPr lang="en-US" sz="1800" i="1" dirty="0"/>
                    </a:p>
                  </a:txBody>
                  <a:tcPr/>
                </a:tc>
              </a:tr>
              <a:tr h="342079">
                <a:tc>
                  <a:txBody>
                    <a:bodyPr/>
                    <a:lstStyle/>
                    <a:p>
                      <a:pPr algn="r"/>
                      <a:r>
                        <a:rPr lang="en-US" sz="1800" dirty="0" smtClean="0"/>
                        <a:t>18</a:t>
                      </a:r>
                      <a:endParaRPr lang="en-US" sz="1800" dirty="0"/>
                    </a:p>
                  </a:txBody>
                  <a:tcPr/>
                </a:tc>
                <a:tc>
                  <a:txBody>
                    <a:bodyPr/>
                    <a:lstStyle/>
                    <a:p>
                      <a:pPr algn="r"/>
                      <a:r>
                        <a:rPr lang="en-US" sz="1800" dirty="0" smtClean="0"/>
                        <a:t>5</a:t>
                      </a:r>
                      <a:endParaRPr lang="en-US" sz="1800" dirty="0"/>
                    </a:p>
                  </a:txBody>
                  <a:tcPr/>
                </a:tc>
                <a:tc>
                  <a:txBody>
                    <a:bodyPr/>
                    <a:lstStyle/>
                    <a:p>
                      <a:pPr algn="r"/>
                      <a:r>
                        <a:rPr lang="en-US" sz="1800" dirty="0" smtClean="0"/>
                        <a:t>5</a:t>
                      </a:r>
                      <a:endParaRPr lang="en-US" sz="1800" dirty="0"/>
                    </a:p>
                  </a:txBody>
                  <a:tcPr/>
                </a:tc>
              </a:tr>
              <a:tr h="342079">
                <a:tc>
                  <a:txBody>
                    <a:bodyPr/>
                    <a:lstStyle/>
                    <a:p>
                      <a:pPr algn="r"/>
                      <a:r>
                        <a:rPr lang="en-US" sz="1800" dirty="0" smtClean="0"/>
                        <a:t>41</a:t>
                      </a:r>
                      <a:endParaRPr lang="en-US" sz="1800" dirty="0"/>
                    </a:p>
                  </a:txBody>
                  <a:tcPr/>
                </a:tc>
                <a:tc>
                  <a:txBody>
                    <a:bodyPr/>
                    <a:lstStyle/>
                    <a:p>
                      <a:pPr algn="r"/>
                      <a:r>
                        <a:rPr lang="en-US" sz="1800" dirty="0" smtClean="0"/>
                        <a:t>2</a:t>
                      </a:r>
                      <a:endParaRPr lang="en-US" sz="1800" dirty="0"/>
                    </a:p>
                  </a:txBody>
                  <a:tcPr/>
                </a:tc>
                <a:tc>
                  <a:txBody>
                    <a:bodyPr/>
                    <a:lstStyle/>
                    <a:p>
                      <a:pPr algn="r"/>
                      <a:r>
                        <a:rPr lang="en-US" sz="1800" dirty="0" smtClean="0"/>
                        <a:t>2</a:t>
                      </a:r>
                      <a:endParaRPr lang="en-US" sz="1800" dirty="0"/>
                    </a:p>
                  </a:txBody>
                  <a:tcPr/>
                </a:tc>
              </a:tr>
              <a:tr h="342079">
                <a:tc>
                  <a:txBody>
                    <a:bodyPr/>
                    <a:lstStyle/>
                    <a:p>
                      <a:pPr algn="r"/>
                      <a:r>
                        <a:rPr lang="en-US" sz="1800" dirty="0" smtClean="0"/>
                        <a:t>22</a:t>
                      </a:r>
                      <a:endParaRPr lang="en-US" sz="1800" dirty="0"/>
                    </a:p>
                  </a:txBody>
                  <a:tcPr/>
                </a:tc>
                <a:tc>
                  <a:txBody>
                    <a:bodyPr/>
                    <a:lstStyle/>
                    <a:p>
                      <a:pPr algn="r"/>
                      <a:r>
                        <a:rPr lang="en-US" sz="1800" dirty="0" smtClean="0"/>
                        <a:t>9</a:t>
                      </a:r>
                      <a:endParaRPr lang="en-US" sz="1800" dirty="0"/>
                    </a:p>
                  </a:txBody>
                  <a:tcPr/>
                </a:tc>
                <a:tc>
                  <a:txBody>
                    <a:bodyPr/>
                    <a:lstStyle/>
                    <a:p>
                      <a:pPr algn="r"/>
                      <a:r>
                        <a:rPr lang="en-US" sz="1800" dirty="0" smtClean="0"/>
                        <a:t>9</a:t>
                      </a:r>
                      <a:endParaRPr lang="en-US" sz="1800" dirty="0"/>
                    </a:p>
                  </a:txBody>
                  <a:tcPr/>
                </a:tc>
              </a:tr>
              <a:tr h="342079">
                <a:tc>
                  <a:txBody>
                    <a:bodyPr/>
                    <a:lstStyle/>
                    <a:p>
                      <a:pPr algn="r"/>
                      <a:r>
                        <a:rPr lang="en-US" sz="1800" dirty="0" smtClean="0"/>
                        <a:t>44</a:t>
                      </a:r>
                      <a:endParaRPr lang="en-US" sz="1800" dirty="0"/>
                    </a:p>
                  </a:txBody>
                  <a:tcPr/>
                </a:tc>
                <a:tc>
                  <a:txBody>
                    <a:bodyPr/>
                    <a:lstStyle/>
                    <a:p>
                      <a:pPr algn="r"/>
                      <a:r>
                        <a:rPr lang="en-US" sz="1800" dirty="0" smtClean="0"/>
                        <a:t>5</a:t>
                      </a:r>
                      <a:endParaRPr lang="en-US" sz="1800" dirty="0"/>
                    </a:p>
                  </a:txBody>
                  <a:tcPr/>
                </a:tc>
                <a:tc>
                  <a:txBody>
                    <a:bodyPr/>
                    <a:lstStyle/>
                    <a:p>
                      <a:pPr algn="r"/>
                      <a:r>
                        <a:rPr lang="en-US" sz="1800" dirty="0" smtClean="0"/>
                        <a:t>6</a:t>
                      </a:r>
                      <a:endParaRPr lang="en-US" sz="1800" dirty="0"/>
                    </a:p>
                  </a:txBody>
                  <a:tcPr/>
                </a:tc>
              </a:tr>
              <a:tr h="342079">
                <a:tc>
                  <a:txBody>
                    <a:bodyPr/>
                    <a:lstStyle/>
                    <a:p>
                      <a:pPr algn="r"/>
                      <a:r>
                        <a:rPr lang="en-US" sz="1800" dirty="0" smtClean="0"/>
                        <a:t>59</a:t>
                      </a:r>
                      <a:endParaRPr lang="en-US" sz="1800" dirty="0"/>
                    </a:p>
                  </a:txBody>
                  <a:tcPr/>
                </a:tc>
                <a:tc>
                  <a:txBody>
                    <a:bodyPr/>
                    <a:lstStyle/>
                    <a:p>
                      <a:pPr algn="r"/>
                      <a:r>
                        <a:rPr lang="en-US" sz="1800" dirty="0" smtClean="0"/>
                        <a:t>7</a:t>
                      </a:r>
                      <a:endParaRPr lang="en-US" sz="1800" dirty="0"/>
                    </a:p>
                  </a:txBody>
                  <a:tcPr/>
                </a:tc>
                <a:tc>
                  <a:txBody>
                    <a:bodyPr/>
                    <a:lstStyle/>
                    <a:p>
                      <a:pPr algn="r"/>
                      <a:r>
                        <a:rPr lang="en-US" sz="1800" dirty="0" smtClean="0"/>
                        <a:t>7</a:t>
                      </a:r>
                      <a:endParaRPr lang="en-US" sz="1800" dirty="0"/>
                    </a:p>
                  </a:txBody>
                  <a:tcPr/>
                </a:tc>
              </a:tr>
              <a:tr h="342079">
                <a:tc>
                  <a:txBody>
                    <a:bodyPr/>
                    <a:lstStyle/>
                    <a:p>
                      <a:pPr algn="r"/>
                      <a:r>
                        <a:rPr lang="en-US" sz="1800" dirty="0" smtClean="0"/>
                        <a:t>32</a:t>
                      </a:r>
                      <a:endParaRPr lang="en-US" sz="1800" dirty="0"/>
                    </a:p>
                  </a:txBody>
                  <a:tcPr/>
                </a:tc>
                <a:tc>
                  <a:txBody>
                    <a:bodyPr/>
                    <a:lstStyle/>
                    <a:p>
                      <a:pPr algn="r"/>
                      <a:r>
                        <a:rPr lang="en-US" sz="1800" dirty="0" smtClean="0"/>
                        <a:t>6</a:t>
                      </a:r>
                      <a:endParaRPr lang="en-US" sz="1800" dirty="0"/>
                    </a:p>
                  </a:txBody>
                  <a:tcPr/>
                </a:tc>
                <a:tc>
                  <a:txBody>
                    <a:bodyPr/>
                    <a:lstStyle/>
                    <a:p>
                      <a:pPr algn="r"/>
                      <a:r>
                        <a:rPr lang="en-US" sz="1800" dirty="0" smtClean="0"/>
                        <a:t>8</a:t>
                      </a:r>
                      <a:endParaRPr lang="en-US" sz="1800" dirty="0"/>
                    </a:p>
                  </a:txBody>
                  <a:tcPr/>
                </a:tc>
              </a:tr>
              <a:tr h="342079">
                <a:tc>
                  <a:txBody>
                    <a:bodyPr/>
                    <a:lstStyle/>
                    <a:p>
                      <a:pPr algn="r"/>
                      <a:r>
                        <a:rPr lang="en-US" sz="1800" dirty="0" smtClean="0"/>
                        <a:t>31</a:t>
                      </a:r>
                      <a:endParaRPr lang="en-US" sz="1800" dirty="0"/>
                    </a:p>
                  </a:txBody>
                  <a:tcPr/>
                </a:tc>
                <a:tc>
                  <a:txBody>
                    <a:bodyPr/>
                    <a:lstStyle/>
                    <a:p>
                      <a:pPr algn="r"/>
                      <a:r>
                        <a:rPr lang="en-US" sz="1800" dirty="0" smtClean="0"/>
                        <a:t>5</a:t>
                      </a:r>
                      <a:endParaRPr lang="en-US" sz="1800" dirty="0"/>
                    </a:p>
                  </a:txBody>
                  <a:tcPr/>
                </a:tc>
                <a:tc>
                  <a:txBody>
                    <a:bodyPr/>
                    <a:lstStyle/>
                    <a:p>
                      <a:pPr algn="r"/>
                      <a:r>
                        <a:rPr lang="en-US" sz="1800" dirty="0" smtClean="0"/>
                        <a:t>10</a:t>
                      </a:r>
                      <a:endParaRPr lang="en-US" sz="1800" dirty="0"/>
                    </a:p>
                  </a:txBody>
                  <a:tcPr/>
                </a:tc>
              </a:tr>
              <a:tr h="342079">
                <a:tc>
                  <a:txBody>
                    <a:bodyPr/>
                    <a:lstStyle/>
                    <a:p>
                      <a:pPr algn="r"/>
                      <a:r>
                        <a:rPr lang="en-US" sz="1800" dirty="0" smtClean="0"/>
                        <a:t>73</a:t>
                      </a:r>
                      <a:endParaRPr lang="en-US" sz="1800" dirty="0"/>
                    </a:p>
                  </a:txBody>
                  <a:tcPr/>
                </a:tc>
                <a:tc>
                  <a:txBody>
                    <a:bodyPr/>
                    <a:lstStyle/>
                    <a:p>
                      <a:pPr algn="r"/>
                      <a:r>
                        <a:rPr lang="en-US" sz="1800" dirty="0" smtClean="0"/>
                        <a:t>8</a:t>
                      </a:r>
                      <a:endParaRPr lang="en-US" sz="1800" dirty="0"/>
                    </a:p>
                  </a:txBody>
                  <a:tcPr/>
                </a:tc>
                <a:tc>
                  <a:txBody>
                    <a:bodyPr/>
                    <a:lstStyle/>
                    <a:p>
                      <a:pPr algn="r"/>
                      <a:r>
                        <a:rPr lang="en-US" sz="1800" dirty="0" smtClean="0"/>
                        <a:t>11</a:t>
                      </a:r>
                      <a:endParaRPr lang="en-US" sz="1800" dirty="0"/>
                    </a:p>
                  </a:txBody>
                  <a:tcPr/>
                </a:tc>
              </a:tr>
            </a:tbl>
          </a:graphicData>
        </a:graphic>
      </p:graphicFrame>
      <p:sp>
        <p:nvSpPr>
          <p:cNvPr id="45" name="TextBox 44"/>
          <p:cNvSpPr txBox="1"/>
          <p:nvPr/>
        </p:nvSpPr>
        <p:spPr>
          <a:xfrm>
            <a:off x="6615648" y="3337614"/>
            <a:ext cx="492443" cy="707886"/>
          </a:xfrm>
          <a:prstGeom prst="rect">
            <a:avLst/>
          </a:prstGeom>
          <a:noFill/>
        </p:spPr>
        <p:txBody>
          <a:bodyPr wrap="none" rtlCol="0">
            <a:spAutoFit/>
          </a:bodyPr>
          <a:lstStyle/>
          <a:p>
            <a:r>
              <a:rPr lang="en-US" sz="4000" b="1" dirty="0" smtClean="0">
                <a:solidFill>
                  <a:schemeClr val="accent2">
                    <a:lumMod val="75000"/>
                    <a:lumOff val="25000"/>
                  </a:schemeClr>
                </a:solidFill>
                <a:latin typeface="Zapf Dingbats"/>
                <a:ea typeface="Zapf Dingbats"/>
                <a:cs typeface="Zapf Dingbats"/>
              </a:rPr>
              <a:t>✗</a:t>
            </a:r>
            <a:endParaRPr lang="en-US" sz="4000" b="1" dirty="0">
              <a:solidFill>
                <a:schemeClr val="accent2">
                  <a:lumMod val="75000"/>
                  <a:lumOff val="25000"/>
                </a:schemeClr>
              </a:solidFill>
            </a:endParaRPr>
          </a:p>
        </p:txBody>
      </p:sp>
      <p:sp>
        <p:nvSpPr>
          <p:cNvPr id="46" name="TextBox 45"/>
          <p:cNvSpPr txBox="1"/>
          <p:nvPr/>
        </p:nvSpPr>
        <p:spPr>
          <a:xfrm>
            <a:off x="6646185" y="2806252"/>
            <a:ext cx="428322" cy="461665"/>
          </a:xfrm>
          <a:prstGeom prst="rect">
            <a:avLst/>
          </a:prstGeom>
          <a:noFill/>
        </p:spPr>
        <p:txBody>
          <a:bodyPr wrap="none" rtlCol="0">
            <a:spAutoFit/>
          </a:bodyPr>
          <a:lstStyle/>
          <a:p>
            <a:r>
              <a:rPr lang="en-US" sz="2400" dirty="0" smtClean="0"/>
              <a:t>Ø</a:t>
            </a:r>
            <a:endParaRPr lang="en-US" sz="2400" dirty="0"/>
          </a:p>
        </p:txBody>
      </p:sp>
      <p:sp>
        <p:nvSpPr>
          <p:cNvPr id="47" name="TextBox 46"/>
          <p:cNvSpPr txBox="1"/>
          <p:nvPr/>
        </p:nvSpPr>
        <p:spPr>
          <a:xfrm>
            <a:off x="6624383" y="3152948"/>
            <a:ext cx="458930" cy="461665"/>
          </a:xfrm>
          <a:prstGeom prst="rect">
            <a:avLst/>
          </a:prstGeom>
          <a:noFill/>
        </p:spPr>
        <p:txBody>
          <a:bodyPr wrap="none" rtlCol="0">
            <a:spAutoFit/>
          </a:bodyPr>
          <a:lstStyle/>
          <a:p>
            <a:r>
              <a:rPr lang="en-US" sz="2400" dirty="0" err="1" smtClean="0">
                <a:latin typeface="Wingdings"/>
                <a:ea typeface="Wingdings"/>
                <a:cs typeface="Wingdings"/>
              </a:rPr>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solidFill>
                  <a:srgbClr val="800000"/>
                </a:solidFill>
              </a:rPr>
              <a:t>Maps</a:t>
            </a:r>
          </a:p>
          <a:p>
            <a:r>
              <a:rPr lang="en-US" dirty="0" smtClean="0"/>
              <a:t>Hashing</a:t>
            </a:r>
          </a:p>
          <a:p>
            <a:r>
              <a:rPr lang="en-US" dirty="0" smtClean="0"/>
              <a:t>Dictionaries</a:t>
            </a:r>
          </a:p>
          <a:p>
            <a:r>
              <a:rPr lang="en-US" dirty="0" smtClean="0"/>
              <a:t>Ordered Maps &amp; Dictionaries</a:t>
            </a:r>
          </a:p>
        </p:txBody>
      </p:sp>
    </p:spTree>
    <p:extLst>
      <p:ext uri="{BB962C8B-B14F-4D97-AF65-F5344CB8AC3E}">
        <p14:creationId xmlns:p14="http://schemas.microsoft.com/office/powerpoint/2010/main" val="1383151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1026"/>
          <p:cNvSpPr>
            <a:spLocks noGrp="1" noChangeArrowheads="1"/>
          </p:cNvSpPr>
          <p:nvPr>
            <p:ph type="title"/>
          </p:nvPr>
        </p:nvSpPr>
        <p:spPr>
          <a:xfrm>
            <a:off x="457200" y="143605"/>
            <a:ext cx="8229600" cy="566447"/>
          </a:xfrm>
        </p:spPr>
        <p:txBody>
          <a:bodyPr/>
          <a:lstStyle/>
          <a:p>
            <a:r>
              <a:rPr lang="en-US" dirty="0" smtClean="0"/>
              <a:t>Removal </a:t>
            </a:r>
            <a:r>
              <a:rPr lang="en-US" dirty="0"/>
              <a:t>with Linear Probing</a:t>
            </a:r>
          </a:p>
        </p:txBody>
      </p:sp>
      <p:sp>
        <p:nvSpPr>
          <p:cNvPr id="154627" name="Rectangle 1027" descr="Rectangle: Click to edit Master text styles&#10;Second level&#10;Third level&#10;Fourth level&#10;Fifth level"/>
          <p:cNvSpPr>
            <a:spLocks noGrp="1" noChangeArrowheads="1"/>
          </p:cNvSpPr>
          <p:nvPr>
            <p:ph idx="1"/>
          </p:nvPr>
        </p:nvSpPr>
        <p:spPr>
          <a:xfrm>
            <a:off x="280008" y="828204"/>
            <a:ext cx="8560234" cy="4838901"/>
          </a:xfrm>
        </p:spPr>
        <p:txBody>
          <a:bodyPr/>
          <a:lstStyle/>
          <a:p>
            <a:r>
              <a:rPr lang="en-US" sz="2000" dirty="0"/>
              <a:t>To</a:t>
            </a:r>
            <a:r>
              <a:rPr lang="en-US" sz="2000" dirty="0" smtClean="0"/>
              <a:t> address this problem, we </a:t>
            </a:r>
            <a:r>
              <a:rPr lang="en-US" sz="2000" dirty="0"/>
              <a:t>introduce a special object, called</a:t>
            </a:r>
            <a:r>
              <a:rPr lang="en-US" sz="2000" dirty="0" smtClean="0"/>
              <a:t> </a:t>
            </a:r>
            <a:r>
              <a:rPr lang="en-US" sz="2000" b="1" dirty="0" smtClean="0">
                <a:solidFill>
                  <a:srgbClr val="800000"/>
                </a:solidFill>
              </a:rPr>
              <a:t>AVAILABLE </a:t>
            </a:r>
            <a:r>
              <a:rPr lang="en-US" sz="2000" dirty="0" smtClean="0"/>
              <a:t>, </a:t>
            </a:r>
            <a:r>
              <a:rPr lang="en-US" sz="2000" dirty="0"/>
              <a:t>which replaces deleted </a:t>
            </a:r>
            <a:r>
              <a:rPr lang="en-US" sz="2000" dirty="0" smtClean="0"/>
              <a:t>elements</a:t>
            </a:r>
          </a:p>
          <a:p>
            <a:r>
              <a:rPr lang="en-US" sz="2000" b="1" dirty="0" smtClean="0">
                <a:solidFill>
                  <a:srgbClr val="800000"/>
                </a:solidFill>
              </a:rPr>
              <a:t>AVAILABLE </a:t>
            </a:r>
            <a:r>
              <a:rPr lang="en-US" sz="2000" dirty="0" smtClean="0"/>
              <a:t>has a null key</a:t>
            </a:r>
          </a:p>
          <a:p>
            <a:r>
              <a:rPr lang="en-US" sz="2000" dirty="0" smtClean="0"/>
              <a:t>No changes to </a:t>
            </a:r>
            <a:r>
              <a:rPr lang="en-US" sz="2000" dirty="0" err="1" smtClean="0">
                <a:solidFill>
                  <a:schemeClr val="tx2"/>
                </a:solidFill>
              </a:rPr>
              <a:t>get</a:t>
            </a:r>
            <a:r>
              <a:rPr lang="en-US" sz="2000" dirty="0" err="1" smtClean="0"/>
              <a:t>(k</a:t>
            </a:r>
            <a:r>
              <a:rPr lang="en-US" sz="2000" dirty="0" smtClean="0"/>
              <a:t>) are required.</a:t>
            </a:r>
          </a:p>
        </p:txBody>
      </p:sp>
      <p:sp>
        <p:nvSpPr>
          <p:cNvPr id="8" name="Text Box 4"/>
          <p:cNvSpPr txBox="1">
            <a:spLocks noChangeArrowheads="1"/>
          </p:cNvSpPr>
          <p:nvPr/>
        </p:nvSpPr>
        <p:spPr bwMode="auto">
          <a:xfrm>
            <a:off x="4876800" y="1676400"/>
            <a:ext cx="3810000" cy="4291013"/>
          </a:xfrm>
          <a:prstGeom prst="rect">
            <a:avLst/>
          </a:prstGeom>
          <a:noFill/>
          <a:ln w="9525">
            <a:solidFill>
              <a:srgbClr val="000000"/>
            </a:solidFill>
            <a:miter lim="800000"/>
            <a:headEnd/>
            <a:tailEnd/>
          </a:ln>
          <a:effectLst/>
        </p:spPr>
        <p:txBody>
          <a:bodyPr>
            <a:prstTxWarp prst="textNoShape">
              <a:avLst/>
            </a:prstTxWarp>
            <a:spAutoFit/>
          </a:bodyPr>
          <a:lstStyle/>
          <a:p>
            <a:pPr algn="l" defTabSz="285750">
              <a:lnSpc>
                <a:spcPct val="90000"/>
              </a:lnSpc>
              <a:spcBef>
                <a:spcPct val="20000"/>
              </a:spcBef>
              <a:buClr>
                <a:schemeClr val="hlink"/>
              </a:buClr>
              <a:buSzPct val="110000"/>
              <a:buFont typeface="Wingdings" pitchFamily="38" charset="2"/>
              <a:buNone/>
            </a:pPr>
            <a:r>
              <a:rPr lang="en-US" sz="1800" b="1" dirty="0">
                <a:solidFill>
                  <a:srgbClr val="000000"/>
                </a:solidFill>
                <a:latin typeface="Times New Roman" pitchFamily="38" charset="0"/>
              </a:rPr>
              <a:t>Algorithm</a:t>
            </a:r>
            <a:r>
              <a:rPr lang="en-US" sz="1800" dirty="0">
                <a:latin typeface="Times New Roman" pitchFamily="38" charset="0"/>
              </a:rPr>
              <a:t> </a:t>
            </a:r>
            <a:r>
              <a:rPr lang="en-US" sz="1800" b="1" i="1" dirty="0" err="1">
                <a:solidFill>
                  <a:schemeClr val="tx2"/>
                </a:solidFill>
                <a:latin typeface="Times New Roman" pitchFamily="38" charset="0"/>
              </a:rPr>
              <a:t>get</a:t>
            </a:r>
            <a:r>
              <a:rPr lang="en-US" sz="1800" dirty="0" err="1">
                <a:solidFill>
                  <a:schemeClr val="tx2"/>
                </a:solidFill>
                <a:latin typeface="Times New Roman" pitchFamily="38" charset="0"/>
              </a:rPr>
              <a:t>(</a:t>
            </a:r>
            <a:r>
              <a:rPr lang="en-US" sz="1800" b="1" i="1" dirty="0" err="1">
                <a:solidFill>
                  <a:schemeClr val="tx2"/>
                </a:solidFill>
                <a:latin typeface="Times New Roman" pitchFamily="38" charset="0"/>
              </a:rPr>
              <a:t>k</a:t>
            </a:r>
            <a:r>
              <a:rPr lang="en-US" sz="1800" dirty="0">
                <a:solidFill>
                  <a:schemeClr val="tx2"/>
                </a:solidFill>
                <a:latin typeface="Times New Roman" pitchFamily="38" charset="0"/>
              </a:rPr>
              <a:t>)	</a:t>
            </a:r>
          </a:p>
          <a:p>
            <a:pPr algn="l" defTabSz="285750">
              <a:lnSpc>
                <a:spcPct val="90000"/>
              </a:lnSpc>
              <a:spcBef>
                <a:spcPct val="20000"/>
              </a:spcBef>
              <a:buClr>
                <a:schemeClr val="hlink"/>
              </a:buClr>
              <a:buSzPct val="110000"/>
              <a:buFont typeface="Wingdings" pitchFamily="38" charset="2"/>
              <a:buNone/>
            </a:pPr>
            <a:r>
              <a:rPr lang="en-US" sz="1800" dirty="0">
                <a:solidFill>
                  <a:schemeClr val="tx2"/>
                </a:solidFill>
                <a:latin typeface="Times New Roman" pitchFamily="38" charset="0"/>
              </a:rPr>
              <a:t>	</a:t>
            </a:r>
            <a:r>
              <a:rPr lang="en-US" sz="1800" b="1" i="1" dirty="0" err="1">
                <a:solidFill>
                  <a:schemeClr val="accent2"/>
                </a:solidFill>
                <a:latin typeface="Times New Roman" pitchFamily="38" charset="0"/>
              </a:rPr>
              <a:t>i</a:t>
            </a:r>
            <a:r>
              <a:rPr lang="en-US" sz="1800" dirty="0" smtClean="0">
                <a:solidFill>
                  <a:schemeClr val="accent2"/>
                </a:solidFill>
                <a:latin typeface="Times New Roman" pitchFamily="38" charset="0"/>
              </a:rPr>
              <a:t> </a:t>
            </a:r>
            <a:r>
              <a:rPr lang="en-US" sz="1800" dirty="0" err="1" smtClean="0">
                <a:solidFill>
                  <a:schemeClr val="accent2"/>
                </a:solidFill>
                <a:latin typeface="Wingdings"/>
                <a:ea typeface="Wingdings"/>
                <a:cs typeface="Wingdings"/>
              </a:rPr>
              <a:t></a:t>
            </a:r>
            <a:r>
              <a:rPr lang="en-US" sz="1800" b="1" i="1" dirty="0" smtClean="0">
                <a:solidFill>
                  <a:schemeClr val="accent2"/>
                </a:solidFill>
                <a:latin typeface="Times New Roman" pitchFamily="38" charset="0"/>
              </a:rPr>
              <a:t> </a:t>
            </a:r>
            <a:r>
              <a:rPr lang="en-US" sz="1800" b="1" i="1" dirty="0" err="1">
                <a:solidFill>
                  <a:schemeClr val="accent2"/>
                </a:solidFill>
                <a:latin typeface="Times New Roman" pitchFamily="38" charset="0"/>
              </a:rPr>
              <a:t>h</a:t>
            </a:r>
            <a:r>
              <a:rPr lang="en-US" sz="1800" dirty="0" err="1">
                <a:solidFill>
                  <a:schemeClr val="accent2"/>
                </a:solidFill>
                <a:latin typeface="Times New Roman" pitchFamily="38" charset="0"/>
              </a:rPr>
              <a:t>(</a:t>
            </a:r>
            <a:r>
              <a:rPr lang="en-US" sz="1800" b="1" i="1" dirty="0" err="1">
                <a:solidFill>
                  <a:schemeClr val="accent2"/>
                </a:solidFill>
                <a:latin typeface="Times New Roman" pitchFamily="38" charset="0"/>
              </a:rPr>
              <a:t>k</a:t>
            </a:r>
            <a:r>
              <a:rPr lang="en-US" sz="1800" dirty="0">
                <a:solidFill>
                  <a:schemeClr val="accent2"/>
                </a:solidFill>
                <a:latin typeface="Times New Roman" pitchFamily="38" charset="0"/>
              </a:rPr>
              <a:t>)</a:t>
            </a:r>
          </a:p>
          <a:p>
            <a:pPr algn="l" defTabSz="285750">
              <a:lnSpc>
                <a:spcPct val="90000"/>
              </a:lnSpc>
              <a:spcBef>
                <a:spcPct val="20000"/>
              </a:spcBef>
              <a:buClr>
                <a:schemeClr val="hlink"/>
              </a:buClr>
              <a:buSzPct val="110000"/>
              <a:buFont typeface="Wingdings" pitchFamily="38" charset="2"/>
              <a:buNone/>
            </a:pPr>
            <a:r>
              <a:rPr lang="en-US" sz="1800" dirty="0">
                <a:solidFill>
                  <a:schemeClr val="accent2"/>
                </a:solidFill>
                <a:latin typeface="Times New Roman" pitchFamily="38" charset="0"/>
              </a:rPr>
              <a:t>	</a:t>
            </a:r>
            <a:r>
              <a:rPr lang="en-US" sz="1800" b="1" i="1" dirty="0" err="1">
                <a:solidFill>
                  <a:schemeClr val="accent2"/>
                </a:solidFill>
                <a:latin typeface="Times New Roman" pitchFamily="38" charset="0"/>
              </a:rPr>
              <a:t>p</a:t>
            </a:r>
            <a:r>
              <a:rPr lang="en-US" sz="1800" dirty="0" smtClean="0">
                <a:solidFill>
                  <a:schemeClr val="accent2"/>
                </a:solidFill>
                <a:latin typeface="Times New Roman" pitchFamily="38" charset="0"/>
              </a:rPr>
              <a:t> </a:t>
            </a:r>
            <a:r>
              <a:rPr lang="en-US" sz="1800" dirty="0" err="1" smtClean="0">
                <a:solidFill>
                  <a:schemeClr val="accent2"/>
                </a:solidFill>
                <a:latin typeface="Wingdings"/>
                <a:ea typeface="Wingdings"/>
                <a:cs typeface="Wingdings"/>
                <a:sym typeface="Symbol" pitchFamily="38" charset="2"/>
              </a:rPr>
              <a:t></a:t>
            </a:r>
            <a:r>
              <a:rPr lang="en-US" sz="1800" b="1" i="1" dirty="0" smtClean="0">
                <a:solidFill>
                  <a:schemeClr val="accent2"/>
                </a:solidFill>
                <a:latin typeface="Times New Roman" pitchFamily="38" charset="0"/>
              </a:rPr>
              <a:t> </a:t>
            </a:r>
            <a:r>
              <a:rPr lang="en-US" sz="1800" dirty="0">
                <a:solidFill>
                  <a:schemeClr val="accent2"/>
                </a:solidFill>
                <a:latin typeface="Times New Roman" pitchFamily="38" charset="0"/>
              </a:rPr>
              <a:t>0</a:t>
            </a:r>
          </a:p>
          <a:p>
            <a:pPr algn="l" defTabSz="285750">
              <a:lnSpc>
                <a:spcPct val="90000"/>
              </a:lnSpc>
              <a:spcBef>
                <a:spcPct val="20000"/>
              </a:spcBef>
              <a:buClr>
                <a:schemeClr val="hlink"/>
              </a:buClr>
              <a:buSzPct val="110000"/>
              <a:buFont typeface="Wingdings" pitchFamily="38" charset="2"/>
              <a:buNone/>
            </a:pPr>
            <a:r>
              <a:rPr lang="en-US" sz="1800" dirty="0">
                <a:solidFill>
                  <a:schemeClr val="tx2"/>
                </a:solidFill>
                <a:latin typeface="Times New Roman" pitchFamily="38" charset="0"/>
              </a:rPr>
              <a:t>	</a:t>
            </a:r>
            <a:r>
              <a:rPr lang="en-US" sz="1800" b="1" dirty="0">
                <a:solidFill>
                  <a:srgbClr val="000000"/>
                </a:solidFill>
                <a:latin typeface="Times New Roman" pitchFamily="38" charset="0"/>
              </a:rPr>
              <a:t>repeat</a:t>
            </a:r>
          </a:p>
          <a:p>
            <a:pPr algn="l" defTabSz="285750">
              <a:lnSpc>
                <a:spcPct val="90000"/>
              </a:lnSpc>
              <a:spcBef>
                <a:spcPct val="20000"/>
              </a:spcBef>
              <a:buClr>
                <a:schemeClr val="hlink"/>
              </a:buClr>
              <a:buSzPct val="110000"/>
              <a:buFont typeface="Wingdings" pitchFamily="38" charset="2"/>
              <a:buNone/>
            </a:pPr>
            <a:r>
              <a:rPr lang="en-US" sz="1800" b="1" dirty="0">
                <a:solidFill>
                  <a:srgbClr val="000000"/>
                </a:solidFill>
                <a:latin typeface="Times New Roman" pitchFamily="38" charset="0"/>
              </a:rPr>
              <a:t>		</a:t>
            </a:r>
            <a:r>
              <a:rPr lang="en-US" sz="1800" b="1" i="1" dirty="0" err="1">
                <a:solidFill>
                  <a:schemeClr val="accent2"/>
                </a:solidFill>
                <a:latin typeface="Times New Roman" pitchFamily="38" charset="0"/>
              </a:rPr>
              <a:t>c</a:t>
            </a:r>
            <a:r>
              <a:rPr lang="en-US" sz="1800" dirty="0" smtClean="0">
                <a:solidFill>
                  <a:schemeClr val="accent2"/>
                </a:solidFill>
                <a:latin typeface="Times New Roman" pitchFamily="38" charset="0"/>
              </a:rPr>
              <a:t> </a:t>
            </a:r>
            <a:r>
              <a:rPr lang="en-US" sz="1800" dirty="0" err="1" smtClean="0">
                <a:solidFill>
                  <a:schemeClr val="accent2"/>
                </a:solidFill>
                <a:latin typeface="Wingdings"/>
                <a:ea typeface="Wingdings"/>
                <a:cs typeface="Wingdings"/>
                <a:sym typeface="Symbol" pitchFamily="38" charset="2"/>
              </a:rPr>
              <a:t></a:t>
            </a:r>
            <a:r>
              <a:rPr lang="en-US" sz="1800" b="1" i="1" dirty="0" smtClean="0">
                <a:solidFill>
                  <a:schemeClr val="accent2"/>
                </a:solidFill>
                <a:latin typeface="Times New Roman" pitchFamily="38" charset="0"/>
              </a:rPr>
              <a:t> </a:t>
            </a:r>
            <a:r>
              <a:rPr lang="en-US" sz="1800" b="1" i="1" dirty="0" err="1">
                <a:solidFill>
                  <a:schemeClr val="accent2"/>
                </a:solidFill>
                <a:latin typeface="Times New Roman" pitchFamily="38" charset="0"/>
              </a:rPr>
              <a:t>A</a:t>
            </a:r>
            <a:r>
              <a:rPr lang="en-US" sz="1800" dirty="0" err="1">
                <a:solidFill>
                  <a:schemeClr val="accent2"/>
                </a:solidFill>
                <a:latin typeface="Times New Roman" pitchFamily="38" charset="0"/>
              </a:rPr>
              <a:t>[</a:t>
            </a:r>
            <a:r>
              <a:rPr lang="en-US" sz="1800" b="1" i="1" dirty="0" err="1">
                <a:solidFill>
                  <a:schemeClr val="accent2"/>
                </a:solidFill>
                <a:latin typeface="Times New Roman" pitchFamily="38" charset="0"/>
              </a:rPr>
              <a:t>i</a:t>
            </a:r>
            <a:r>
              <a:rPr lang="en-US" sz="1800" dirty="0">
                <a:solidFill>
                  <a:schemeClr val="accent2"/>
                </a:solidFill>
                <a:latin typeface="Times New Roman" pitchFamily="38" charset="0"/>
              </a:rPr>
              <a:t>]</a:t>
            </a:r>
          </a:p>
          <a:p>
            <a:pPr algn="l" defTabSz="285750">
              <a:lnSpc>
                <a:spcPct val="90000"/>
              </a:lnSpc>
              <a:spcBef>
                <a:spcPct val="20000"/>
              </a:spcBef>
              <a:buClr>
                <a:schemeClr val="hlink"/>
              </a:buClr>
              <a:buSzPct val="110000"/>
              <a:buFont typeface="Wingdings" pitchFamily="38" charset="2"/>
              <a:buNone/>
            </a:pPr>
            <a:r>
              <a:rPr lang="en-US" sz="1800" dirty="0">
                <a:solidFill>
                  <a:schemeClr val="accent2"/>
                </a:solidFill>
                <a:latin typeface="Times New Roman" pitchFamily="38" charset="0"/>
              </a:rPr>
              <a:t>		</a:t>
            </a:r>
            <a:r>
              <a:rPr lang="en-US" sz="1800" b="1" dirty="0">
                <a:solidFill>
                  <a:srgbClr val="000000"/>
                </a:solidFill>
                <a:latin typeface="Times New Roman" pitchFamily="38" charset="0"/>
              </a:rPr>
              <a:t>if </a:t>
            </a:r>
            <a:r>
              <a:rPr lang="en-US" sz="1800" b="1" i="1" dirty="0" err="1">
                <a:solidFill>
                  <a:schemeClr val="accent2"/>
                </a:solidFill>
                <a:latin typeface="Times New Roman" pitchFamily="38" charset="0"/>
              </a:rPr>
              <a:t>c</a:t>
            </a:r>
            <a:r>
              <a:rPr lang="en-US" sz="1800" dirty="0">
                <a:solidFill>
                  <a:schemeClr val="accent2"/>
                </a:solidFill>
                <a:latin typeface="Times New Roman" pitchFamily="38" charset="0"/>
              </a:rPr>
              <a:t> </a:t>
            </a:r>
            <a:r>
              <a:rPr lang="en-US" sz="1800" dirty="0">
                <a:solidFill>
                  <a:schemeClr val="accent2"/>
                </a:solidFill>
                <a:latin typeface="Symbol" pitchFamily="38" charset="2"/>
                <a:sym typeface="Symbol" pitchFamily="38" charset="2"/>
              </a:rPr>
              <a:t>=</a:t>
            </a:r>
            <a:r>
              <a:rPr lang="en-US" sz="1800" dirty="0" smtClean="0">
                <a:solidFill>
                  <a:schemeClr val="accent2"/>
                </a:solidFill>
                <a:latin typeface="Times New Roman" pitchFamily="38" charset="0"/>
              </a:rPr>
              <a:t> </a:t>
            </a:r>
            <a:r>
              <a:rPr lang="en-US" sz="1800" dirty="0" smtClean="0">
                <a:solidFill>
                  <a:schemeClr val="accent2"/>
                </a:solidFill>
                <a:latin typeface="Lucida Grande"/>
                <a:ea typeface="Lucida Grande"/>
                <a:cs typeface="Lucida Grande"/>
                <a:sym typeface="Symbol" pitchFamily="38" charset="2"/>
              </a:rPr>
              <a:t>Ø</a:t>
            </a:r>
            <a:endParaRPr lang="en-US" sz="1800" dirty="0" smtClean="0">
              <a:solidFill>
                <a:schemeClr val="accent2"/>
              </a:solidFill>
              <a:latin typeface="Symbol" pitchFamily="38" charset="2"/>
              <a:sym typeface="Symbol" pitchFamily="38" charset="2"/>
            </a:endParaRPr>
          </a:p>
          <a:p>
            <a:pPr algn="l" defTabSz="285750">
              <a:lnSpc>
                <a:spcPct val="90000"/>
              </a:lnSpc>
              <a:spcBef>
                <a:spcPct val="20000"/>
              </a:spcBef>
              <a:buClr>
                <a:schemeClr val="hlink"/>
              </a:buClr>
              <a:buSzPct val="110000"/>
              <a:buFont typeface="Wingdings" pitchFamily="38" charset="2"/>
              <a:buNone/>
            </a:pPr>
            <a:r>
              <a:rPr lang="en-US" sz="1800" dirty="0">
                <a:solidFill>
                  <a:schemeClr val="accent2"/>
                </a:solidFill>
                <a:latin typeface="Symbol" pitchFamily="38" charset="2"/>
                <a:sym typeface="Symbol" pitchFamily="38" charset="2"/>
              </a:rPr>
              <a:t>			</a:t>
            </a:r>
            <a:r>
              <a:rPr lang="en-US" sz="1800" b="1" dirty="0">
                <a:solidFill>
                  <a:srgbClr val="000000"/>
                </a:solidFill>
                <a:latin typeface="Times New Roman" pitchFamily="38" charset="0"/>
              </a:rPr>
              <a:t>return</a:t>
            </a:r>
            <a:r>
              <a:rPr lang="en-US" sz="1800" dirty="0">
                <a:solidFill>
                  <a:schemeClr val="accent2"/>
                </a:solidFill>
                <a:latin typeface="Times New Roman" pitchFamily="38" charset="0"/>
              </a:rPr>
              <a:t> </a:t>
            </a:r>
            <a:r>
              <a:rPr lang="en-US" sz="1800" b="1" i="1" dirty="0">
                <a:solidFill>
                  <a:schemeClr val="accent2"/>
                </a:solidFill>
                <a:latin typeface="Times New Roman" pitchFamily="38" charset="0"/>
              </a:rPr>
              <a:t>null</a:t>
            </a:r>
            <a:endParaRPr lang="en-US" sz="1800" b="1" dirty="0">
              <a:solidFill>
                <a:schemeClr val="accent2"/>
              </a:solidFill>
              <a:latin typeface="Times New Roman" pitchFamily="38" charset="0"/>
            </a:endParaRPr>
          </a:p>
          <a:p>
            <a:pPr algn="l" defTabSz="285750">
              <a:lnSpc>
                <a:spcPct val="90000"/>
              </a:lnSpc>
              <a:spcBef>
                <a:spcPct val="20000"/>
              </a:spcBef>
              <a:buClr>
                <a:schemeClr val="hlink"/>
              </a:buClr>
              <a:buSzPct val="110000"/>
              <a:buFont typeface="Wingdings" pitchFamily="38" charset="2"/>
              <a:buNone/>
            </a:pPr>
            <a:r>
              <a:rPr lang="en-US" sz="1800" b="1" dirty="0">
                <a:solidFill>
                  <a:srgbClr val="000000"/>
                </a:solidFill>
                <a:latin typeface="Times New Roman" pitchFamily="38" charset="0"/>
              </a:rPr>
              <a:t>		 else if </a:t>
            </a:r>
            <a:r>
              <a:rPr lang="en-US" sz="1800" b="1" i="1" dirty="0" err="1">
                <a:solidFill>
                  <a:schemeClr val="accent2"/>
                </a:solidFill>
                <a:latin typeface="Times New Roman" pitchFamily="38" charset="0"/>
              </a:rPr>
              <a:t>c.key</a:t>
            </a:r>
            <a:r>
              <a:rPr lang="en-US" sz="1800" b="1" i="1" dirty="0">
                <a:solidFill>
                  <a:schemeClr val="accent2"/>
                </a:solidFill>
                <a:latin typeface="Times New Roman" pitchFamily="38" charset="0"/>
              </a:rPr>
              <a:t> </a:t>
            </a:r>
            <a:r>
              <a:rPr lang="en-US" sz="1800" dirty="0">
                <a:solidFill>
                  <a:schemeClr val="accent2"/>
                </a:solidFill>
                <a:latin typeface="Times New Roman" pitchFamily="38" charset="0"/>
              </a:rPr>
              <a:t>() </a:t>
            </a:r>
            <a:r>
              <a:rPr lang="en-US" sz="1800" dirty="0">
                <a:solidFill>
                  <a:schemeClr val="accent2"/>
                </a:solidFill>
                <a:latin typeface="Symbol" pitchFamily="38" charset="2"/>
                <a:sym typeface="Symbol" pitchFamily="38" charset="2"/>
              </a:rPr>
              <a:t>=</a:t>
            </a:r>
            <a:r>
              <a:rPr lang="en-US" sz="1800" dirty="0">
                <a:solidFill>
                  <a:schemeClr val="accent2"/>
                </a:solidFill>
                <a:latin typeface="Times New Roman" pitchFamily="38" charset="0"/>
              </a:rPr>
              <a:t> </a:t>
            </a:r>
            <a:r>
              <a:rPr lang="en-US" sz="1800" b="1" i="1" dirty="0" err="1">
                <a:solidFill>
                  <a:schemeClr val="accent2"/>
                </a:solidFill>
                <a:latin typeface="Times New Roman" pitchFamily="38" charset="0"/>
              </a:rPr>
              <a:t>k</a:t>
            </a:r>
            <a:endParaRPr lang="en-US" sz="1800" b="1" i="1" dirty="0">
              <a:solidFill>
                <a:schemeClr val="accent2"/>
              </a:solidFill>
              <a:latin typeface="Times New Roman" pitchFamily="38" charset="0"/>
            </a:endParaRPr>
          </a:p>
          <a:p>
            <a:pPr algn="l" defTabSz="285750">
              <a:lnSpc>
                <a:spcPct val="90000"/>
              </a:lnSpc>
              <a:spcBef>
                <a:spcPct val="20000"/>
              </a:spcBef>
              <a:buClr>
                <a:schemeClr val="hlink"/>
              </a:buClr>
              <a:buSzPct val="110000"/>
              <a:buFont typeface="Wingdings" pitchFamily="38" charset="2"/>
              <a:buNone/>
            </a:pPr>
            <a:r>
              <a:rPr lang="en-US" sz="1800" b="1" i="1" dirty="0">
                <a:solidFill>
                  <a:schemeClr val="accent2"/>
                </a:solidFill>
                <a:latin typeface="Times New Roman" pitchFamily="38" charset="0"/>
              </a:rPr>
              <a:t>			</a:t>
            </a:r>
            <a:r>
              <a:rPr lang="en-US" sz="1800" b="1" dirty="0">
                <a:solidFill>
                  <a:srgbClr val="000000"/>
                </a:solidFill>
                <a:latin typeface="Times New Roman" pitchFamily="38" charset="0"/>
              </a:rPr>
              <a:t>return</a:t>
            </a:r>
            <a:r>
              <a:rPr lang="en-US" sz="1800" dirty="0">
                <a:solidFill>
                  <a:schemeClr val="accent2"/>
                </a:solidFill>
                <a:latin typeface="Times New Roman" pitchFamily="38" charset="0"/>
              </a:rPr>
              <a:t> </a:t>
            </a:r>
            <a:r>
              <a:rPr lang="en-US" sz="1800" b="1" i="1" dirty="0" err="1">
                <a:solidFill>
                  <a:schemeClr val="accent2"/>
                </a:solidFill>
                <a:latin typeface="Times New Roman" pitchFamily="38" charset="0"/>
              </a:rPr>
              <a:t>c.element</a:t>
            </a:r>
            <a:r>
              <a:rPr lang="en-US" sz="1800" dirty="0">
                <a:solidFill>
                  <a:schemeClr val="accent2"/>
                </a:solidFill>
                <a:latin typeface="Times New Roman" pitchFamily="38" charset="0"/>
              </a:rPr>
              <a:t>()</a:t>
            </a:r>
            <a:endParaRPr lang="en-US" sz="1800" dirty="0">
              <a:solidFill>
                <a:schemeClr val="tx2"/>
              </a:solidFill>
              <a:latin typeface="Times New Roman" pitchFamily="38" charset="0"/>
            </a:endParaRPr>
          </a:p>
          <a:p>
            <a:pPr algn="l" defTabSz="285750">
              <a:lnSpc>
                <a:spcPct val="90000"/>
              </a:lnSpc>
              <a:spcBef>
                <a:spcPct val="20000"/>
              </a:spcBef>
              <a:buClr>
                <a:schemeClr val="hlink"/>
              </a:buClr>
              <a:buSzPct val="110000"/>
              <a:buFont typeface="Wingdings" pitchFamily="38" charset="2"/>
              <a:buNone/>
            </a:pPr>
            <a:r>
              <a:rPr lang="en-US" sz="1800" b="1" dirty="0">
                <a:solidFill>
                  <a:srgbClr val="000000"/>
                </a:solidFill>
                <a:latin typeface="Times New Roman" pitchFamily="38" charset="0"/>
              </a:rPr>
              <a:t>		else</a:t>
            </a:r>
          </a:p>
          <a:p>
            <a:pPr algn="l" defTabSz="285750">
              <a:lnSpc>
                <a:spcPct val="90000"/>
              </a:lnSpc>
              <a:spcBef>
                <a:spcPct val="20000"/>
              </a:spcBef>
              <a:buClr>
                <a:schemeClr val="hlink"/>
              </a:buClr>
              <a:buSzPct val="110000"/>
              <a:buFont typeface="Wingdings" pitchFamily="38" charset="2"/>
              <a:buNone/>
            </a:pPr>
            <a:r>
              <a:rPr lang="en-US" sz="1800" b="1" dirty="0">
                <a:solidFill>
                  <a:srgbClr val="000000"/>
                </a:solidFill>
                <a:latin typeface="Times New Roman" pitchFamily="38" charset="0"/>
              </a:rPr>
              <a:t>			</a:t>
            </a:r>
            <a:r>
              <a:rPr lang="en-US" sz="1800" b="1" i="1" dirty="0" err="1">
                <a:solidFill>
                  <a:schemeClr val="accent2"/>
                </a:solidFill>
                <a:latin typeface="Times New Roman" pitchFamily="38" charset="0"/>
              </a:rPr>
              <a:t>i</a:t>
            </a:r>
            <a:r>
              <a:rPr lang="en-US" sz="1800" dirty="0" smtClean="0">
                <a:solidFill>
                  <a:schemeClr val="accent2"/>
                </a:solidFill>
                <a:latin typeface="Times New Roman" pitchFamily="38" charset="0"/>
              </a:rPr>
              <a:t> </a:t>
            </a:r>
            <a:r>
              <a:rPr lang="en-US" sz="1800" dirty="0" err="1" smtClean="0">
                <a:solidFill>
                  <a:schemeClr val="accent2"/>
                </a:solidFill>
                <a:latin typeface="Wingdings"/>
                <a:ea typeface="Wingdings"/>
                <a:cs typeface="Wingdings"/>
                <a:sym typeface="Symbol" pitchFamily="38" charset="2"/>
              </a:rPr>
              <a:t></a:t>
            </a:r>
            <a:r>
              <a:rPr lang="en-US" sz="1800" b="1" i="1" dirty="0" smtClean="0">
                <a:solidFill>
                  <a:schemeClr val="accent2"/>
                </a:solidFill>
                <a:latin typeface="Times New Roman" pitchFamily="38" charset="0"/>
              </a:rPr>
              <a:t> </a:t>
            </a:r>
            <a:r>
              <a:rPr lang="en-US" sz="1800" dirty="0">
                <a:solidFill>
                  <a:schemeClr val="accent2"/>
                </a:solidFill>
                <a:latin typeface="Times New Roman" pitchFamily="38" charset="0"/>
              </a:rPr>
              <a:t>(</a:t>
            </a:r>
            <a:r>
              <a:rPr lang="en-US" sz="1800" b="1" i="1" dirty="0" err="1">
                <a:solidFill>
                  <a:schemeClr val="accent2"/>
                </a:solidFill>
                <a:latin typeface="Times New Roman" pitchFamily="38" charset="0"/>
              </a:rPr>
              <a:t>i</a:t>
            </a:r>
            <a:r>
              <a:rPr lang="en-US" sz="1800" dirty="0">
                <a:solidFill>
                  <a:schemeClr val="accent2"/>
                </a:solidFill>
                <a:latin typeface="Times New Roman" pitchFamily="38" charset="0"/>
              </a:rPr>
              <a:t> </a:t>
            </a:r>
            <a:r>
              <a:rPr lang="en-US" sz="1800" dirty="0">
                <a:solidFill>
                  <a:schemeClr val="accent2"/>
                </a:solidFill>
                <a:latin typeface="Symbol" pitchFamily="38" charset="2"/>
                <a:sym typeface="Symbol" pitchFamily="38" charset="2"/>
              </a:rPr>
              <a:t>+</a:t>
            </a:r>
            <a:r>
              <a:rPr lang="en-US" sz="1800" b="1" i="1" dirty="0">
                <a:solidFill>
                  <a:schemeClr val="accent2"/>
                </a:solidFill>
                <a:latin typeface="Times New Roman" pitchFamily="38" charset="0"/>
              </a:rPr>
              <a:t> </a:t>
            </a:r>
            <a:r>
              <a:rPr lang="en-US" sz="1800" dirty="0">
                <a:solidFill>
                  <a:schemeClr val="accent2"/>
                </a:solidFill>
                <a:latin typeface="Times New Roman" pitchFamily="38" charset="0"/>
              </a:rPr>
              <a:t>1)</a:t>
            </a:r>
            <a:r>
              <a:rPr lang="en-US" sz="1800" b="1" i="1" dirty="0">
                <a:solidFill>
                  <a:schemeClr val="accent2"/>
                </a:solidFill>
                <a:latin typeface="Times New Roman" pitchFamily="38" charset="0"/>
              </a:rPr>
              <a:t> </a:t>
            </a:r>
            <a:r>
              <a:rPr lang="en-US" sz="1800" dirty="0">
                <a:solidFill>
                  <a:schemeClr val="accent2"/>
                </a:solidFill>
                <a:latin typeface="Times New Roman" pitchFamily="38" charset="0"/>
              </a:rPr>
              <a:t>mod</a:t>
            </a:r>
            <a:r>
              <a:rPr lang="en-US" sz="1800" b="1" i="1" dirty="0">
                <a:solidFill>
                  <a:schemeClr val="accent2"/>
                </a:solidFill>
                <a:latin typeface="Times New Roman" pitchFamily="38" charset="0"/>
              </a:rPr>
              <a:t> N</a:t>
            </a:r>
            <a:endParaRPr lang="en-US" sz="1800" dirty="0">
              <a:solidFill>
                <a:schemeClr val="accent2"/>
              </a:solidFill>
              <a:latin typeface="Times New Roman" pitchFamily="38" charset="0"/>
            </a:endParaRPr>
          </a:p>
          <a:p>
            <a:pPr marL="285750" lvl="1" algn="l" defTabSz="285750">
              <a:lnSpc>
                <a:spcPct val="90000"/>
              </a:lnSpc>
              <a:spcBef>
                <a:spcPct val="20000"/>
              </a:spcBef>
              <a:buClr>
                <a:schemeClr val="hlink"/>
              </a:buClr>
              <a:buSzPct val="110000"/>
              <a:buFont typeface="Wingdings" pitchFamily="38" charset="2"/>
              <a:buNone/>
            </a:pPr>
            <a:r>
              <a:rPr lang="en-US" sz="1800" b="1" dirty="0">
                <a:solidFill>
                  <a:srgbClr val="000000"/>
                </a:solidFill>
                <a:latin typeface="Times New Roman" pitchFamily="38" charset="0"/>
              </a:rPr>
              <a:t>		</a:t>
            </a:r>
            <a:r>
              <a:rPr lang="en-US" sz="1800" b="1" i="1" dirty="0" err="1">
                <a:solidFill>
                  <a:schemeClr val="accent2"/>
                </a:solidFill>
                <a:latin typeface="Times New Roman" pitchFamily="38" charset="0"/>
              </a:rPr>
              <a:t>p</a:t>
            </a:r>
            <a:r>
              <a:rPr lang="en-US" sz="1800" dirty="0" smtClean="0">
                <a:solidFill>
                  <a:schemeClr val="accent2"/>
                </a:solidFill>
                <a:latin typeface="Times New Roman" pitchFamily="38" charset="0"/>
              </a:rPr>
              <a:t> </a:t>
            </a:r>
            <a:r>
              <a:rPr lang="en-US" sz="1800" dirty="0" err="1" smtClean="0">
                <a:solidFill>
                  <a:schemeClr val="accent2"/>
                </a:solidFill>
                <a:latin typeface="Wingdings"/>
                <a:ea typeface="Wingdings"/>
                <a:cs typeface="Wingdings"/>
                <a:sym typeface="Symbol" pitchFamily="38" charset="2"/>
              </a:rPr>
              <a:t></a:t>
            </a:r>
            <a:r>
              <a:rPr lang="en-US" sz="1800" b="1" i="1" dirty="0" smtClean="0">
                <a:solidFill>
                  <a:schemeClr val="accent2"/>
                </a:solidFill>
                <a:latin typeface="Times New Roman" pitchFamily="38" charset="0"/>
              </a:rPr>
              <a:t> </a:t>
            </a:r>
            <a:r>
              <a:rPr lang="en-US" sz="1800" b="1" i="1" dirty="0" err="1">
                <a:solidFill>
                  <a:schemeClr val="accent2"/>
                </a:solidFill>
                <a:latin typeface="Times New Roman" pitchFamily="38" charset="0"/>
              </a:rPr>
              <a:t>p</a:t>
            </a:r>
            <a:r>
              <a:rPr lang="en-US" sz="1800" dirty="0">
                <a:solidFill>
                  <a:schemeClr val="accent2"/>
                </a:solidFill>
                <a:latin typeface="Times New Roman" pitchFamily="38" charset="0"/>
              </a:rPr>
              <a:t> </a:t>
            </a:r>
            <a:r>
              <a:rPr lang="en-US" sz="1800" dirty="0">
                <a:solidFill>
                  <a:schemeClr val="accent2"/>
                </a:solidFill>
                <a:latin typeface="Symbol" pitchFamily="38" charset="2"/>
                <a:sym typeface="Symbol" pitchFamily="38" charset="2"/>
              </a:rPr>
              <a:t>+</a:t>
            </a:r>
            <a:r>
              <a:rPr lang="en-US" sz="1800" b="1" i="1" dirty="0">
                <a:solidFill>
                  <a:schemeClr val="accent2"/>
                </a:solidFill>
                <a:latin typeface="Times New Roman" pitchFamily="38" charset="0"/>
              </a:rPr>
              <a:t> </a:t>
            </a:r>
            <a:r>
              <a:rPr lang="en-US" sz="1800" dirty="0">
                <a:solidFill>
                  <a:schemeClr val="accent2"/>
                </a:solidFill>
                <a:latin typeface="Times New Roman" pitchFamily="38" charset="0"/>
              </a:rPr>
              <a:t>1</a:t>
            </a:r>
          </a:p>
          <a:p>
            <a:pPr marL="285750" lvl="1" algn="l" defTabSz="285750">
              <a:lnSpc>
                <a:spcPct val="90000"/>
              </a:lnSpc>
              <a:spcBef>
                <a:spcPct val="20000"/>
              </a:spcBef>
              <a:buClr>
                <a:schemeClr val="hlink"/>
              </a:buClr>
              <a:buSzPct val="110000"/>
              <a:buFont typeface="Wingdings" pitchFamily="38" charset="2"/>
              <a:buNone/>
            </a:pPr>
            <a:r>
              <a:rPr lang="en-US" sz="1800" b="1" dirty="0">
                <a:solidFill>
                  <a:srgbClr val="000000"/>
                </a:solidFill>
                <a:latin typeface="Times New Roman" pitchFamily="38" charset="0"/>
              </a:rPr>
              <a:t>until</a:t>
            </a:r>
            <a:r>
              <a:rPr lang="en-US" sz="1800" dirty="0">
                <a:solidFill>
                  <a:schemeClr val="accent2"/>
                </a:solidFill>
                <a:latin typeface="Times New Roman" pitchFamily="38" charset="0"/>
              </a:rPr>
              <a:t> 	 </a:t>
            </a:r>
            <a:r>
              <a:rPr lang="en-US" sz="1800" b="1" i="1" dirty="0" err="1">
                <a:solidFill>
                  <a:schemeClr val="accent2"/>
                </a:solidFill>
                <a:latin typeface="Times New Roman" pitchFamily="38" charset="0"/>
              </a:rPr>
              <a:t>p</a:t>
            </a:r>
            <a:r>
              <a:rPr lang="en-US" sz="1800" dirty="0">
                <a:solidFill>
                  <a:schemeClr val="accent2"/>
                </a:solidFill>
                <a:latin typeface="Times New Roman" pitchFamily="38" charset="0"/>
              </a:rPr>
              <a:t> </a:t>
            </a:r>
            <a:r>
              <a:rPr lang="en-US" sz="1800" dirty="0">
                <a:solidFill>
                  <a:schemeClr val="accent2"/>
                </a:solidFill>
                <a:latin typeface="Symbol" pitchFamily="38" charset="2"/>
                <a:sym typeface="Symbol" pitchFamily="38" charset="2"/>
              </a:rPr>
              <a:t>=</a:t>
            </a:r>
            <a:r>
              <a:rPr lang="en-US" sz="1800" dirty="0">
                <a:solidFill>
                  <a:schemeClr val="accent2"/>
                </a:solidFill>
                <a:latin typeface="Times New Roman" pitchFamily="38" charset="0"/>
              </a:rPr>
              <a:t> </a:t>
            </a:r>
            <a:r>
              <a:rPr lang="en-US" sz="1800" b="1" i="1" dirty="0">
                <a:solidFill>
                  <a:schemeClr val="accent2"/>
                </a:solidFill>
                <a:latin typeface="Times New Roman" pitchFamily="38" charset="0"/>
              </a:rPr>
              <a:t>N</a:t>
            </a:r>
          </a:p>
          <a:p>
            <a:pPr algn="l" defTabSz="285750">
              <a:lnSpc>
                <a:spcPct val="90000"/>
              </a:lnSpc>
              <a:spcBef>
                <a:spcPct val="20000"/>
              </a:spcBef>
              <a:buClr>
                <a:schemeClr val="hlink"/>
              </a:buClr>
              <a:buSzPct val="110000"/>
              <a:buFont typeface="Wingdings" pitchFamily="38" charset="2"/>
              <a:buNone/>
            </a:pPr>
            <a:r>
              <a:rPr lang="en-US" sz="1800" dirty="0">
                <a:solidFill>
                  <a:schemeClr val="accent2"/>
                </a:solidFill>
                <a:latin typeface="Symbol" pitchFamily="38" charset="2"/>
                <a:sym typeface="Symbol" pitchFamily="38" charset="2"/>
              </a:rPr>
              <a:t>	</a:t>
            </a:r>
            <a:r>
              <a:rPr lang="en-US" sz="1800" b="1" dirty="0">
                <a:solidFill>
                  <a:srgbClr val="000000"/>
                </a:solidFill>
                <a:latin typeface="Times New Roman" pitchFamily="38" charset="0"/>
              </a:rPr>
              <a:t>return</a:t>
            </a:r>
            <a:r>
              <a:rPr lang="en-US" sz="1800" dirty="0">
                <a:solidFill>
                  <a:schemeClr val="accent2"/>
                </a:solidFill>
                <a:latin typeface="Times New Roman" pitchFamily="38" charset="0"/>
              </a:rPr>
              <a:t> </a:t>
            </a:r>
            <a:r>
              <a:rPr lang="en-US" sz="1800" b="1" i="1" dirty="0">
                <a:solidFill>
                  <a:schemeClr val="accent2"/>
                </a:solidFill>
                <a:latin typeface="Times New Roman" pitchFamily="38" charset="0"/>
              </a:rPr>
              <a:t>null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1026"/>
          <p:cNvSpPr>
            <a:spLocks noGrp="1" noChangeArrowheads="1"/>
          </p:cNvSpPr>
          <p:nvPr>
            <p:ph type="title"/>
          </p:nvPr>
        </p:nvSpPr>
        <p:spPr>
          <a:xfrm>
            <a:off x="457200" y="143605"/>
            <a:ext cx="8229600" cy="566447"/>
          </a:xfrm>
        </p:spPr>
        <p:txBody>
          <a:bodyPr/>
          <a:lstStyle/>
          <a:p>
            <a:r>
              <a:rPr lang="en-US" dirty="0"/>
              <a:t>Updates with Linear Probing</a:t>
            </a:r>
          </a:p>
        </p:txBody>
      </p:sp>
      <p:sp>
        <p:nvSpPr>
          <p:cNvPr id="154627" name="Rectangle 1027" descr="Rectangle: Click to edit Master text styles&#10;Second level&#10;Third level&#10;Fourth level&#10;Fifth level"/>
          <p:cNvSpPr>
            <a:spLocks noGrp="1" noChangeArrowheads="1"/>
          </p:cNvSpPr>
          <p:nvPr>
            <p:ph idx="1"/>
          </p:nvPr>
        </p:nvSpPr>
        <p:spPr>
          <a:xfrm>
            <a:off x="280008" y="1012250"/>
            <a:ext cx="8560234" cy="5263706"/>
          </a:xfrm>
        </p:spPr>
        <p:txBody>
          <a:bodyPr/>
          <a:lstStyle/>
          <a:p>
            <a:r>
              <a:rPr lang="en-US" sz="2000" dirty="0" err="1" smtClean="0">
                <a:solidFill>
                  <a:schemeClr val="tx2"/>
                </a:solidFill>
              </a:rPr>
              <a:t>remove</a:t>
            </a:r>
            <a:r>
              <a:rPr lang="en-US" sz="2000" dirty="0" err="1">
                <a:latin typeface="Times New Roman" pitchFamily="38" charset="0"/>
              </a:rPr>
              <a:t>(</a:t>
            </a:r>
            <a:r>
              <a:rPr lang="en-US" sz="2000" b="1" i="1" dirty="0" err="1">
                <a:latin typeface="Times New Roman" pitchFamily="38" charset="0"/>
              </a:rPr>
              <a:t>k</a:t>
            </a:r>
            <a:r>
              <a:rPr lang="en-US" sz="2000" dirty="0">
                <a:latin typeface="Times New Roman" pitchFamily="38" charset="0"/>
              </a:rPr>
              <a:t>)</a:t>
            </a:r>
            <a:endParaRPr lang="en-US" sz="2000" dirty="0"/>
          </a:p>
          <a:p>
            <a:pPr lvl="1"/>
            <a:r>
              <a:rPr lang="en-US" sz="1800" dirty="0"/>
              <a:t>We search for an entry with key </a:t>
            </a:r>
            <a:r>
              <a:rPr lang="en-US" sz="1800" b="1" i="1" dirty="0" err="1">
                <a:latin typeface="Times New Roman" pitchFamily="38" charset="0"/>
              </a:rPr>
              <a:t>k</a:t>
            </a:r>
            <a:r>
              <a:rPr lang="en-US" sz="1800" dirty="0"/>
              <a:t> </a:t>
            </a:r>
          </a:p>
          <a:p>
            <a:pPr lvl="1"/>
            <a:r>
              <a:rPr lang="en-US" sz="1800" dirty="0"/>
              <a:t>If such an entry </a:t>
            </a:r>
            <a:r>
              <a:rPr lang="en-US" sz="1800" dirty="0">
                <a:latin typeface="Times New Roman" pitchFamily="38" charset="0"/>
              </a:rPr>
              <a:t>(</a:t>
            </a:r>
            <a:r>
              <a:rPr lang="en-US" sz="1800" b="1" i="1" dirty="0" err="1">
                <a:latin typeface="Times New Roman" pitchFamily="38" charset="0"/>
              </a:rPr>
              <a:t>k</a:t>
            </a:r>
            <a:r>
              <a:rPr lang="en-US" sz="1800" b="1" i="1" dirty="0">
                <a:latin typeface="Times New Roman" pitchFamily="38" charset="0"/>
              </a:rPr>
              <a:t>, </a:t>
            </a:r>
            <a:r>
              <a:rPr lang="en-US" sz="1800" b="1" i="1" dirty="0" err="1">
                <a:latin typeface="Times New Roman" pitchFamily="38" charset="0"/>
              </a:rPr>
              <a:t>o</a:t>
            </a:r>
            <a:r>
              <a:rPr lang="en-US" sz="1800" dirty="0">
                <a:latin typeface="Times New Roman" pitchFamily="38" charset="0"/>
              </a:rPr>
              <a:t>)</a:t>
            </a:r>
            <a:r>
              <a:rPr lang="en-US" sz="1800" dirty="0"/>
              <a:t> is found, we replace it with the special item </a:t>
            </a:r>
            <a:r>
              <a:rPr lang="en-US" sz="1800" b="1" i="1" dirty="0">
                <a:latin typeface="Times New Roman" pitchFamily="38" charset="0"/>
              </a:rPr>
              <a:t>AVAILABLE</a:t>
            </a:r>
            <a:r>
              <a:rPr lang="en-US" sz="1800" dirty="0"/>
              <a:t> and we return element </a:t>
            </a:r>
            <a:r>
              <a:rPr lang="en-US" sz="1800" b="1" i="1" dirty="0" err="1">
                <a:latin typeface="Times New Roman" pitchFamily="38" charset="0"/>
              </a:rPr>
              <a:t>o</a:t>
            </a:r>
            <a:endParaRPr lang="en-US" sz="1800" dirty="0"/>
          </a:p>
          <a:p>
            <a:pPr lvl="1"/>
            <a:r>
              <a:rPr lang="en-US" sz="1800" dirty="0"/>
              <a:t>Else, we return </a:t>
            </a:r>
            <a:r>
              <a:rPr lang="en-US" sz="1800" b="1" i="1" dirty="0" smtClean="0">
                <a:latin typeface="Times New Roman" pitchFamily="38" charset="0"/>
              </a:rPr>
              <a:t>null</a:t>
            </a:r>
          </a:p>
          <a:p>
            <a:r>
              <a:rPr lang="en-US" sz="2000" dirty="0" err="1" smtClean="0">
                <a:solidFill>
                  <a:schemeClr val="tx2"/>
                </a:solidFill>
              </a:rPr>
              <a:t>put</a:t>
            </a:r>
            <a:r>
              <a:rPr lang="en-US" sz="2000" dirty="0" err="1" smtClean="0">
                <a:latin typeface="Times New Roman" pitchFamily="38" charset="0"/>
              </a:rPr>
              <a:t>(</a:t>
            </a:r>
            <a:r>
              <a:rPr lang="en-US" sz="2000" b="1" i="1" dirty="0" err="1" smtClean="0">
                <a:latin typeface="Times New Roman" pitchFamily="38" charset="0"/>
              </a:rPr>
              <a:t>k</a:t>
            </a:r>
            <a:r>
              <a:rPr lang="en-US" sz="2000" b="1" i="1" dirty="0" smtClean="0">
                <a:latin typeface="Times New Roman" pitchFamily="38" charset="0"/>
              </a:rPr>
              <a:t>, </a:t>
            </a:r>
            <a:r>
              <a:rPr lang="en-US" sz="2000" b="1" i="1" dirty="0" err="1" smtClean="0">
                <a:latin typeface="Times New Roman" pitchFamily="38" charset="0"/>
              </a:rPr>
              <a:t>o</a:t>
            </a:r>
            <a:r>
              <a:rPr lang="en-US" sz="2000" dirty="0" smtClean="0">
                <a:latin typeface="Times New Roman" pitchFamily="38" charset="0"/>
              </a:rPr>
              <a:t>)</a:t>
            </a:r>
            <a:endParaRPr lang="en-US" sz="2000" dirty="0" smtClean="0"/>
          </a:p>
          <a:p>
            <a:pPr lvl="1"/>
            <a:r>
              <a:rPr lang="en-US" sz="1800" dirty="0" smtClean="0"/>
              <a:t>We throw an exception if the table is full</a:t>
            </a:r>
          </a:p>
          <a:p>
            <a:pPr lvl="1"/>
            <a:r>
              <a:rPr lang="en-US" sz="1800" dirty="0" smtClean="0"/>
              <a:t>We start at cell </a:t>
            </a:r>
            <a:r>
              <a:rPr lang="en-US" sz="1800" b="1" i="1" dirty="0" err="1" smtClean="0">
                <a:latin typeface="Times New Roman" pitchFamily="38" charset="0"/>
              </a:rPr>
              <a:t>h</a:t>
            </a:r>
            <a:r>
              <a:rPr lang="en-US" sz="1800" dirty="0" err="1" smtClean="0">
                <a:latin typeface="Times New Roman" pitchFamily="38" charset="0"/>
              </a:rPr>
              <a:t>(</a:t>
            </a:r>
            <a:r>
              <a:rPr lang="en-US" sz="1800" b="1" i="1" dirty="0" err="1" smtClean="0">
                <a:latin typeface="Times New Roman" pitchFamily="38" charset="0"/>
              </a:rPr>
              <a:t>k</a:t>
            </a:r>
            <a:r>
              <a:rPr lang="en-US" sz="1800" dirty="0" smtClean="0">
                <a:latin typeface="Times New Roman" pitchFamily="38" charset="0"/>
              </a:rPr>
              <a:t>) </a:t>
            </a:r>
            <a:endParaRPr lang="en-US" sz="1800" dirty="0" smtClean="0"/>
          </a:p>
          <a:p>
            <a:pPr lvl="1"/>
            <a:r>
              <a:rPr lang="en-US" sz="1800" dirty="0" smtClean="0"/>
              <a:t>We probe consecutive cells until one of the following occurs</a:t>
            </a:r>
          </a:p>
          <a:p>
            <a:pPr lvl="2"/>
            <a:r>
              <a:rPr lang="en-US" sz="1600" dirty="0" smtClean="0"/>
              <a:t>A cell </a:t>
            </a:r>
            <a:r>
              <a:rPr lang="en-US" sz="1600" b="1" i="1" dirty="0" err="1" smtClean="0">
                <a:latin typeface="Times New Roman" pitchFamily="38" charset="0"/>
              </a:rPr>
              <a:t>i</a:t>
            </a:r>
            <a:r>
              <a:rPr lang="en-US" sz="1600" dirty="0" smtClean="0"/>
              <a:t> is found that is either empty or stores </a:t>
            </a:r>
            <a:r>
              <a:rPr lang="en-US" sz="1600" b="1" i="1" dirty="0" smtClean="0">
                <a:latin typeface="Times New Roman" pitchFamily="38" charset="0"/>
              </a:rPr>
              <a:t>AVAILABLE</a:t>
            </a:r>
            <a:r>
              <a:rPr lang="en-US" sz="1600" dirty="0" smtClean="0"/>
              <a:t>, or</a:t>
            </a:r>
          </a:p>
          <a:p>
            <a:pPr lvl="2"/>
            <a:r>
              <a:rPr lang="en-US" sz="1600" b="1" i="1" dirty="0" smtClean="0">
                <a:latin typeface="Times New Roman" pitchFamily="38" charset="0"/>
              </a:rPr>
              <a:t>N</a:t>
            </a:r>
            <a:r>
              <a:rPr lang="en-US" sz="1600" dirty="0" smtClean="0"/>
              <a:t> cells have been unsuccessfully probed</a:t>
            </a:r>
          </a:p>
          <a:p>
            <a:pPr lvl="1"/>
            <a:r>
              <a:rPr lang="en-US" sz="1800" dirty="0" smtClean="0"/>
              <a:t>We store entry </a:t>
            </a:r>
            <a:r>
              <a:rPr lang="en-US" sz="1800" dirty="0" smtClean="0">
                <a:latin typeface="Times New Roman" pitchFamily="38" charset="0"/>
              </a:rPr>
              <a:t>(</a:t>
            </a:r>
            <a:r>
              <a:rPr lang="en-US" sz="1800" b="1" i="1" dirty="0" err="1" smtClean="0">
                <a:latin typeface="Times New Roman" pitchFamily="38" charset="0"/>
              </a:rPr>
              <a:t>k</a:t>
            </a:r>
            <a:r>
              <a:rPr lang="en-US" sz="1800" b="1" i="1" dirty="0" smtClean="0">
                <a:latin typeface="Times New Roman" pitchFamily="38" charset="0"/>
              </a:rPr>
              <a:t>, </a:t>
            </a:r>
            <a:r>
              <a:rPr lang="en-US" sz="1800" b="1" i="1" dirty="0" err="1" smtClean="0">
                <a:latin typeface="Times New Roman" pitchFamily="38" charset="0"/>
              </a:rPr>
              <a:t>o</a:t>
            </a:r>
            <a:r>
              <a:rPr lang="en-US" sz="1800" dirty="0" smtClean="0">
                <a:latin typeface="Times New Roman" pitchFamily="38" charset="0"/>
              </a:rPr>
              <a:t>)</a:t>
            </a:r>
            <a:r>
              <a:rPr lang="en-US" sz="1800" dirty="0" smtClean="0"/>
              <a:t> in cell </a:t>
            </a:r>
            <a:r>
              <a:rPr lang="en-US" sz="1800" b="1" i="1" dirty="0" err="1" smtClean="0">
                <a:latin typeface="Times New Roman" pitchFamily="38" charset="0"/>
              </a:rPr>
              <a:t>i</a:t>
            </a:r>
            <a:endParaRPr lang="en-US" sz="1800" b="1" i="1" dirty="0" smtClean="0">
              <a:latin typeface="Times New Roman" pitchFamily="38" charset="0"/>
            </a:endParaRPr>
          </a:p>
          <a:p>
            <a:endParaRPr lang="en-US" sz="2000" b="1" i="1" dirty="0">
              <a:latin typeface="Times New Roman" pitchFamily="3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46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46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46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46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4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bldLvl="4"/>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78744"/>
            <a:ext cx="8229600" cy="566447"/>
          </a:xfrm>
        </p:spPr>
        <p:txBody>
          <a:bodyPr/>
          <a:lstStyle/>
          <a:p>
            <a:r>
              <a:rPr lang="en-US" dirty="0" smtClean="0"/>
              <a:t>Open Addressing:  Double </a:t>
            </a:r>
            <a:r>
              <a:rPr lang="en-US" dirty="0"/>
              <a:t>Hashing</a:t>
            </a:r>
          </a:p>
        </p:txBody>
      </p:sp>
      <p:sp>
        <p:nvSpPr>
          <p:cNvPr id="155651" name="Rectangle 3" descr="Rectangle: Click to edit Master text styles&#10;Second level&#10;Third level&#10;Fourth level&#10;Fifth level"/>
          <p:cNvSpPr>
            <a:spLocks noGrp="1" noChangeArrowheads="1"/>
          </p:cNvSpPr>
          <p:nvPr>
            <p:ph idx="1"/>
          </p:nvPr>
        </p:nvSpPr>
        <p:spPr>
          <a:xfrm>
            <a:off x="457200" y="797585"/>
            <a:ext cx="8229600" cy="4957054"/>
          </a:xfrm>
        </p:spPr>
        <p:txBody>
          <a:bodyPr/>
          <a:lstStyle/>
          <a:p>
            <a:r>
              <a:rPr lang="en-US" sz="2000" dirty="0">
                <a:latin typeface="+mj-lt"/>
              </a:rPr>
              <a:t>Double hashing </a:t>
            </a:r>
            <a:r>
              <a:rPr lang="en-US" sz="2000" dirty="0" smtClean="0">
                <a:latin typeface="+mj-lt"/>
              </a:rPr>
              <a:t>is an alternative open addressing method that uses </a:t>
            </a:r>
            <a:r>
              <a:rPr lang="en-US" sz="2000" dirty="0">
                <a:latin typeface="+mj-lt"/>
              </a:rPr>
              <a:t>a </a:t>
            </a:r>
            <a:r>
              <a:rPr lang="en-US" sz="2000" b="1" dirty="0">
                <a:solidFill>
                  <a:srgbClr val="800000"/>
                </a:solidFill>
                <a:latin typeface="+mj-lt"/>
              </a:rPr>
              <a:t>secondary hash function</a:t>
            </a:r>
            <a:r>
              <a:rPr lang="en-US" sz="2000" b="1" dirty="0" smtClean="0">
                <a:solidFill>
                  <a:srgbClr val="800000"/>
                </a:solidFill>
                <a:latin typeface="+mj-lt"/>
              </a:rPr>
              <a:t> h’(</a:t>
            </a:r>
            <a:r>
              <a:rPr lang="en-US" sz="2000" b="1" dirty="0">
                <a:solidFill>
                  <a:srgbClr val="800000"/>
                </a:solidFill>
                <a:latin typeface="+mj-lt"/>
              </a:rPr>
              <a:t>k)</a:t>
            </a:r>
            <a:r>
              <a:rPr lang="en-US" sz="2000" b="1" dirty="0" smtClean="0">
                <a:solidFill>
                  <a:srgbClr val="800000"/>
                </a:solidFill>
                <a:latin typeface="+mj-lt"/>
              </a:rPr>
              <a:t> </a:t>
            </a:r>
            <a:r>
              <a:rPr lang="en-US" sz="2000" dirty="0" smtClean="0">
                <a:latin typeface="+mj-lt"/>
              </a:rPr>
              <a:t>in addition to the primary hash function h(x). </a:t>
            </a:r>
          </a:p>
          <a:p>
            <a:r>
              <a:rPr lang="en-US" sz="2000" dirty="0" smtClean="0">
                <a:latin typeface="+mj-lt"/>
              </a:rPr>
              <a:t>Suppose that the primary hashing </a:t>
            </a:r>
            <a:r>
              <a:rPr lang="en-US" sz="2000" dirty="0" err="1" smtClean="0">
                <a:latin typeface="+mj-lt"/>
              </a:rPr>
              <a:t>i</a:t>
            </a:r>
            <a:r>
              <a:rPr lang="en-US" sz="2000" dirty="0" smtClean="0">
                <a:latin typeface="+mj-lt"/>
              </a:rPr>
              <a:t>=</a:t>
            </a:r>
            <a:r>
              <a:rPr lang="en-US" sz="2000" dirty="0" err="1" smtClean="0">
                <a:latin typeface="+mj-lt"/>
              </a:rPr>
              <a:t>h(k</a:t>
            </a:r>
            <a:r>
              <a:rPr lang="en-US" sz="2000" dirty="0" smtClean="0">
                <a:latin typeface="+mj-lt"/>
              </a:rPr>
              <a:t>) leads to a collision.</a:t>
            </a:r>
          </a:p>
          <a:p>
            <a:r>
              <a:rPr lang="en-US" sz="2000" dirty="0" smtClean="0">
                <a:latin typeface="+mj-lt"/>
              </a:rPr>
              <a:t>We then iteratively probe the locations</a:t>
            </a:r>
            <a:r>
              <a:rPr lang="en-US" sz="2000" dirty="0" smtClean="0"/>
              <a:t/>
            </a:r>
            <a:br>
              <a:rPr lang="en-US" sz="2000" dirty="0" smtClean="0"/>
            </a:br>
            <a:r>
              <a:rPr lang="en-US" sz="2000" dirty="0">
                <a:latin typeface="Times New Roman" pitchFamily="38" charset="0"/>
              </a:rPr>
              <a:t>	</a:t>
            </a:r>
            <a:r>
              <a:rPr lang="en-US" sz="2000" dirty="0">
                <a:latin typeface="+mj-lt"/>
              </a:rPr>
              <a:t>(</a:t>
            </a:r>
            <a:r>
              <a:rPr lang="en-US" sz="2000" i="1" dirty="0" err="1">
                <a:latin typeface="+mj-lt"/>
              </a:rPr>
              <a:t>i</a:t>
            </a:r>
            <a:r>
              <a:rPr lang="en-US" sz="2000" i="1" dirty="0">
                <a:latin typeface="+mj-lt"/>
              </a:rPr>
              <a:t> </a:t>
            </a:r>
            <a:r>
              <a:rPr lang="en-US" sz="2000" dirty="0">
                <a:latin typeface="+mj-lt"/>
              </a:rPr>
              <a:t>+ </a:t>
            </a:r>
            <a:r>
              <a:rPr lang="en-US" sz="2000" i="1" dirty="0" err="1" smtClean="0">
                <a:latin typeface="+mj-lt"/>
              </a:rPr>
              <a:t>jh’</a:t>
            </a:r>
            <a:r>
              <a:rPr lang="en-US" sz="2000" dirty="0" err="1" smtClean="0">
                <a:latin typeface="+mj-lt"/>
              </a:rPr>
              <a:t>(</a:t>
            </a:r>
            <a:r>
              <a:rPr lang="en-US" sz="2000" i="1" dirty="0" err="1">
                <a:latin typeface="+mj-lt"/>
              </a:rPr>
              <a:t>k</a:t>
            </a:r>
            <a:r>
              <a:rPr lang="en-US" sz="2000" dirty="0">
                <a:latin typeface="+mj-lt"/>
              </a:rPr>
              <a:t>)) mod </a:t>
            </a:r>
            <a:r>
              <a:rPr lang="en-US" sz="2000" i="1" dirty="0" smtClean="0">
                <a:latin typeface="+mj-lt"/>
              </a:rPr>
              <a:t>N  </a:t>
            </a:r>
            <a:r>
              <a:rPr lang="en-US" sz="2000" dirty="0">
                <a:latin typeface="+mj-lt"/>
              </a:rPr>
              <a:t>for </a:t>
            </a:r>
            <a:r>
              <a:rPr lang="en-US" sz="2000" i="1" dirty="0" err="1">
                <a:latin typeface="+mj-lt"/>
              </a:rPr>
              <a:t>j</a:t>
            </a:r>
            <a:r>
              <a:rPr lang="en-US" sz="2000" i="1" dirty="0">
                <a:latin typeface="+mj-lt"/>
              </a:rPr>
              <a:t> </a:t>
            </a:r>
            <a:r>
              <a:rPr lang="en-US" sz="2000" dirty="0">
                <a:latin typeface="+mj-lt"/>
              </a:rPr>
              <a:t>= 0,  1, … , </a:t>
            </a:r>
            <a:r>
              <a:rPr lang="en-US" sz="2000" i="1" dirty="0">
                <a:latin typeface="+mj-lt"/>
              </a:rPr>
              <a:t>N </a:t>
            </a:r>
            <a:r>
              <a:rPr lang="en-US" sz="2000" dirty="0">
                <a:latin typeface="+mj-lt"/>
              </a:rPr>
              <a:t>- 1</a:t>
            </a:r>
          </a:p>
          <a:p>
            <a:r>
              <a:rPr lang="en-US" sz="2000" dirty="0"/>
              <a:t>The secondary hash function</a:t>
            </a:r>
            <a:r>
              <a:rPr lang="en-US" sz="2000" dirty="0" smtClean="0"/>
              <a:t> </a:t>
            </a:r>
            <a:r>
              <a:rPr lang="en-US" sz="2000" b="1" i="1" dirty="0" err="1" smtClean="0">
                <a:latin typeface="CMSY8" charset="0"/>
              </a:rPr>
              <a:t>h’</a:t>
            </a:r>
            <a:r>
              <a:rPr lang="en-US" sz="2000" dirty="0" err="1" smtClean="0">
                <a:latin typeface="Times New Roman" pitchFamily="38" charset="0"/>
              </a:rPr>
              <a:t>(</a:t>
            </a:r>
            <a:r>
              <a:rPr lang="en-US" sz="2000" b="1" i="1" dirty="0" err="1">
                <a:latin typeface="CMR10" charset="0"/>
              </a:rPr>
              <a:t>k</a:t>
            </a:r>
            <a:r>
              <a:rPr lang="en-US" sz="2000" dirty="0">
                <a:latin typeface="Times New Roman" pitchFamily="38" charset="0"/>
              </a:rPr>
              <a:t>)</a:t>
            </a:r>
            <a:r>
              <a:rPr lang="en-US" sz="2000" dirty="0"/>
              <a:t> cannot have zero values</a:t>
            </a:r>
          </a:p>
          <a:p>
            <a:r>
              <a:rPr lang="en-US" sz="2000" b="1" i="1" dirty="0" smtClean="0">
                <a:latin typeface="CMR10" charset="0"/>
              </a:rPr>
              <a:t>N</a:t>
            </a:r>
            <a:r>
              <a:rPr lang="en-US" sz="2000" dirty="0" smtClean="0"/>
              <a:t> is typically chosen to be prime.</a:t>
            </a:r>
          </a:p>
          <a:p>
            <a:r>
              <a:rPr lang="en-US" sz="2000" dirty="0" smtClean="0"/>
              <a:t>Common choice of secondary hash function </a:t>
            </a:r>
            <a:r>
              <a:rPr lang="en-US" sz="2000" dirty="0" err="1" smtClean="0"/>
              <a:t>h’(k</a:t>
            </a:r>
            <a:r>
              <a:rPr lang="en-US" sz="2000" dirty="0" smtClean="0"/>
              <a:t>): 	</a:t>
            </a:r>
          </a:p>
          <a:p>
            <a:pPr lvl="1"/>
            <a:r>
              <a:rPr lang="en-US" sz="1600" i="1" dirty="0" err="1" smtClean="0">
                <a:latin typeface="+mj-lt"/>
              </a:rPr>
              <a:t>h’(k</a:t>
            </a:r>
            <a:r>
              <a:rPr lang="en-US" sz="1600" dirty="0" smtClean="0">
                <a:latin typeface="+mj-lt"/>
              </a:rPr>
              <a:t>) = </a:t>
            </a:r>
            <a:r>
              <a:rPr lang="en-US" sz="1600" i="1" dirty="0" err="1" smtClean="0">
                <a:latin typeface="+mj-lt"/>
              </a:rPr>
              <a:t>q</a:t>
            </a:r>
            <a:r>
              <a:rPr lang="en-US" sz="1600" i="1" dirty="0" smtClean="0">
                <a:latin typeface="+mj-lt"/>
              </a:rPr>
              <a:t> </a:t>
            </a:r>
            <a:r>
              <a:rPr lang="en-US" sz="1600" dirty="0" smtClean="0">
                <a:latin typeface="+mj-lt"/>
              </a:rPr>
              <a:t>- </a:t>
            </a:r>
            <a:r>
              <a:rPr lang="en-US" sz="1600" i="1" dirty="0" err="1" smtClean="0">
                <a:latin typeface="+mj-lt"/>
              </a:rPr>
              <a:t>k</a:t>
            </a:r>
            <a:r>
              <a:rPr lang="en-US" sz="1600" dirty="0" smtClean="0">
                <a:latin typeface="+mj-lt"/>
              </a:rPr>
              <a:t> mod </a:t>
            </a:r>
            <a:r>
              <a:rPr lang="en-US" sz="1600" i="1" dirty="0" err="1" smtClean="0">
                <a:latin typeface="+mj-lt"/>
              </a:rPr>
              <a:t>q</a:t>
            </a:r>
            <a:r>
              <a:rPr lang="en-US" sz="1600" i="1" dirty="0" smtClean="0">
                <a:latin typeface="+mj-lt"/>
              </a:rPr>
              <a:t>, </a:t>
            </a:r>
            <a:r>
              <a:rPr lang="en-US" sz="1600" dirty="0" smtClean="0">
                <a:latin typeface="+mj-lt"/>
              </a:rPr>
              <a:t>where</a:t>
            </a:r>
          </a:p>
          <a:p>
            <a:pPr lvl="2"/>
            <a:r>
              <a:rPr lang="en-US" sz="1600" i="1" dirty="0" err="1" smtClean="0">
                <a:latin typeface="+mj-lt"/>
              </a:rPr>
              <a:t>q</a:t>
            </a:r>
            <a:r>
              <a:rPr lang="en-US" sz="1600" i="1" dirty="0" smtClean="0">
                <a:latin typeface="+mj-lt"/>
              </a:rPr>
              <a:t> </a:t>
            </a:r>
            <a:r>
              <a:rPr lang="en-US" sz="1600" dirty="0" smtClean="0">
                <a:latin typeface="+mj-lt"/>
              </a:rPr>
              <a:t>&lt; </a:t>
            </a:r>
            <a:r>
              <a:rPr lang="en-US" sz="1600" i="1" dirty="0" smtClean="0">
                <a:latin typeface="+mj-lt"/>
              </a:rPr>
              <a:t>N</a:t>
            </a:r>
          </a:p>
          <a:p>
            <a:pPr lvl="2"/>
            <a:r>
              <a:rPr lang="en-US" sz="1600" i="1" dirty="0" err="1" smtClean="0">
                <a:latin typeface="+mj-lt"/>
              </a:rPr>
              <a:t>q</a:t>
            </a:r>
            <a:r>
              <a:rPr lang="en-US" sz="1600" dirty="0" smtClean="0">
                <a:latin typeface="+mj-lt"/>
              </a:rPr>
              <a:t> is a prime</a:t>
            </a:r>
          </a:p>
          <a:p>
            <a:r>
              <a:rPr lang="en-US" sz="2000" dirty="0" smtClean="0"/>
              <a:t>The possible values for </a:t>
            </a:r>
            <a:r>
              <a:rPr lang="en-US" sz="2000" dirty="0" err="1" smtClean="0">
                <a:latin typeface="CMSY8" charset="0"/>
              </a:rPr>
              <a:t>h’</a:t>
            </a:r>
            <a:r>
              <a:rPr lang="en-US" sz="2000" dirty="0" err="1" smtClean="0">
                <a:latin typeface="Times New Roman" pitchFamily="38" charset="0"/>
              </a:rPr>
              <a:t>(</a:t>
            </a:r>
            <a:r>
              <a:rPr lang="en-US" sz="2000" dirty="0" err="1" smtClean="0">
                <a:latin typeface="CMR10" charset="0"/>
              </a:rPr>
              <a:t>k</a:t>
            </a:r>
            <a:r>
              <a:rPr lang="en-US" sz="2000" dirty="0" smtClean="0">
                <a:latin typeface="Times New Roman" pitchFamily="38" charset="0"/>
              </a:rPr>
              <a:t>)</a:t>
            </a:r>
            <a:r>
              <a:rPr lang="en-US" sz="2000" dirty="0" smtClean="0"/>
              <a:t> are</a:t>
            </a:r>
            <a:br>
              <a:rPr lang="en-US" sz="2000" dirty="0" smtClean="0"/>
            </a:br>
            <a:r>
              <a:rPr lang="en-US" sz="2000" dirty="0" smtClean="0"/>
              <a:t>	 </a:t>
            </a:r>
            <a:r>
              <a:rPr lang="en-US" sz="2000" dirty="0" smtClean="0">
                <a:latin typeface="Times New Roman" pitchFamily="38" charset="0"/>
              </a:rPr>
              <a:t>1, 2, … , </a:t>
            </a:r>
            <a:r>
              <a:rPr lang="en-US" sz="2000" b="1" i="1" dirty="0" err="1" smtClean="0">
                <a:latin typeface="Times New Roman" pitchFamily="38" charset="0"/>
              </a:rPr>
              <a:t>q</a:t>
            </a:r>
            <a:endParaRPr lang="en-US" sz="2000" b="1" i="1" dirty="0" smtClean="0">
              <a:latin typeface="Times New Roman" pitchFamily="38" charset="0"/>
            </a:endParaRP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5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565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5651">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5651">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5651">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5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descr="Rectangle: Click to edit Master text styles&#10;Second level&#10;Third level&#10;Fourth level&#10;Fifth level"/>
          <p:cNvSpPr>
            <a:spLocks noGrp="1" noChangeArrowheads="1"/>
          </p:cNvSpPr>
          <p:nvPr>
            <p:ph type="body" idx="1"/>
          </p:nvPr>
        </p:nvSpPr>
        <p:spPr>
          <a:xfrm>
            <a:off x="290008" y="1066800"/>
            <a:ext cx="3977192" cy="4419600"/>
          </a:xfrm>
        </p:spPr>
        <p:txBody>
          <a:bodyPr/>
          <a:lstStyle/>
          <a:p>
            <a:r>
              <a:rPr lang="en-US" sz="2400" dirty="0"/>
              <a:t>Consider a hash table storing integer keys that handles collision with double hashing</a:t>
            </a:r>
          </a:p>
          <a:p>
            <a:pPr lvl="1"/>
            <a:r>
              <a:rPr lang="en-US" sz="2000" b="1" i="1" dirty="0">
                <a:latin typeface="Times New Roman" pitchFamily="38" charset="0"/>
              </a:rPr>
              <a:t>N</a:t>
            </a:r>
            <a:r>
              <a:rPr lang="en-US" sz="2000" b="1" i="1" dirty="0">
                <a:latin typeface="Symbol" pitchFamily="38" charset="2"/>
              </a:rPr>
              <a:t> </a:t>
            </a:r>
            <a:r>
              <a:rPr lang="en-US" sz="2000" dirty="0">
                <a:latin typeface="Symbol" pitchFamily="38" charset="2"/>
              </a:rPr>
              <a:t>= </a:t>
            </a:r>
            <a:r>
              <a:rPr lang="en-US" sz="2000" dirty="0">
                <a:latin typeface="Times New Roman" pitchFamily="38" charset="0"/>
              </a:rPr>
              <a:t>13</a:t>
            </a:r>
            <a:r>
              <a:rPr lang="en-US" sz="2000" dirty="0"/>
              <a:t> </a:t>
            </a:r>
          </a:p>
          <a:p>
            <a:pPr lvl="1"/>
            <a:r>
              <a:rPr lang="en-US" sz="2000" b="1" i="1" dirty="0" err="1">
                <a:latin typeface="Times New Roman" pitchFamily="38" charset="0"/>
              </a:rPr>
              <a:t>h</a:t>
            </a:r>
            <a:r>
              <a:rPr lang="en-US" sz="2000" dirty="0" err="1">
                <a:latin typeface="Times New Roman" pitchFamily="38" charset="0"/>
              </a:rPr>
              <a:t>(</a:t>
            </a:r>
            <a:r>
              <a:rPr lang="en-US" sz="2000" b="1" i="1" dirty="0" err="1">
                <a:latin typeface="Times New Roman" pitchFamily="38" charset="0"/>
              </a:rPr>
              <a:t>k</a:t>
            </a:r>
            <a:r>
              <a:rPr lang="en-US" sz="2000" dirty="0">
                <a:latin typeface="Times New Roman" pitchFamily="38" charset="0"/>
              </a:rPr>
              <a:t>) </a:t>
            </a:r>
            <a:r>
              <a:rPr lang="en-US" sz="2000" dirty="0">
                <a:latin typeface="Symbol" pitchFamily="38" charset="2"/>
              </a:rPr>
              <a:t>=</a:t>
            </a:r>
            <a:r>
              <a:rPr lang="en-US" sz="2000" b="1" i="1" dirty="0">
                <a:latin typeface="Times New Roman" pitchFamily="38" charset="0"/>
              </a:rPr>
              <a:t> </a:t>
            </a:r>
            <a:r>
              <a:rPr lang="en-US" sz="2000" b="1" i="1" dirty="0" err="1">
                <a:latin typeface="Times New Roman" pitchFamily="38" charset="0"/>
              </a:rPr>
              <a:t>k</a:t>
            </a:r>
            <a:r>
              <a:rPr lang="en-US" sz="2000" b="1" i="1" dirty="0">
                <a:latin typeface="Times New Roman" pitchFamily="38" charset="0"/>
              </a:rPr>
              <a:t> </a:t>
            </a:r>
            <a:r>
              <a:rPr lang="en-US" sz="2000" dirty="0">
                <a:latin typeface="Times New Roman" pitchFamily="38" charset="0"/>
              </a:rPr>
              <a:t>mod</a:t>
            </a:r>
            <a:r>
              <a:rPr lang="en-US" sz="2000" b="1" i="1" dirty="0">
                <a:latin typeface="Times New Roman" pitchFamily="38" charset="0"/>
              </a:rPr>
              <a:t> </a:t>
            </a:r>
            <a:r>
              <a:rPr lang="en-US" sz="2000" dirty="0">
                <a:latin typeface="Times New Roman" pitchFamily="38" charset="0"/>
              </a:rPr>
              <a:t>13</a:t>
            </a:r>
            <a:r>
              <a:rPr lang="en-US" sz="2000" dirty="0"/>
              <a:t> </a:t>
            </a:r>
            <a:endParaRPr lang="en-US" sz="2000" dirty="0" smtClean="0"/>
          </a:p>
          <a:p>
            <a:pPr lvl="1"/>
            <a:r>
              <a:rPr lang="en-US" b="1" i="1" dirty="0" err="1" smtClean="0">
                <a:latin typeface="Times New Roman" pitchFamily="38" charset="0"/>
              </a:rPr>
              <a:t>h’</a:t>
            </a:r>
            <a:r>
              <a:rPr lang="en-US" sz="2000" dirty="0" err="1" smtClean="0">
                <a:latin typeface="Times New Roman" pitchFamily="38" charset="0"/>
              </a:rPr>
              <a:t>(</a:t>
            </a:r>
            <a:r>
              <a:rPr lang="en-US" sz="2000" b="1" i="1" dirty="0" err="1">
                <a:latin typeface="Times New Roman" pitchFamily="38" charset="0"/>
              </a:rPr>
              <a:t>k</a:t>
            </a:r>
            <a:r>
              <a:rPr lang="en-US" sz="2000" dirty="0">
                <a:latin typeface="Times New Roman" pitchFamily="38" charset="0"/>
              </a:rPr>
              <a:t>) </a:t>
            </a:r>
            <a:r>
              <a:rPr lang="en-US" sz="2000" dirty="0">
                <a:latin typeface="Symbol" pitchFamily="38" charset="2"/>
              </a:rPr>
              <a:t>=</a:t>
            </a:r>
            <a:r>
              <a:rPr lang="en-US" sz="2000" b="1" i="1" dirty="0">
                <a:latin typeface="Times New Roman" pitchFamily="38" charset="0"/>
              </a:rPr>
              <a:t> </a:t>
            </a:r>
            <a:r>
              <a:rPr lang="en-US" sz="2000" dirty="0">
                <a:latin typeface="Times New Roman" pitchFamily="38" charset="0"/>
              </a:rPr>
              <a:t>7 </a:t>
            </a:r>
            <a:r>
              <a:rPr lang="en-US" sz="2000" dirty="0">
                <a:latin typeface="Symbol" pitchFamily="38" charset="2"/>
              </a:rPr>
              <a:t>-</a:t>
            </a:r>
            <a:r>
              <a:rPr lang="en-US" sz="2000" b="1" i="1" dirty="0">
                <a:latin typeface="Times New Roman" pitchFamily="38" charset="0"/>
              </a:rPr>
              <a:t> </a:t>
            </a:r>
            <a:r>
              <a:rPr lang="en-US" sz="2000" b="1" i="1" dirty="0" err="1">
                <a:latin typeface="Times New Roman" pitchFamily="38" charset="0"/>
              </a:rPr>
              <a:t>k</a:t>
            </a:r>
            <a:r>
              <a:rPr lang="en-US" sz="2000" b="1" i="1" dirty="0">
                <a:latin typeface="Times New Roman" pitchFamily="38" charset="0"/>
              </a:rPr>
              <a:t> </a:t>
            </a:r>
            <a:r>
              <a:rPr lang="en-US" sz="2000" dirty="0">
                <a:latin typeface="Times New Roman" pitchFamily="38" charset="0"/>
              </a:rPr>
              <a:t>mod</a:t>
            </a:r>
            <a:r>
              <a:rPr lang="en-US" sz="2000" b="1" i="1" dirty="0">
                <a:latin typeface="Times New Roman" pitchFamily="38" charset="0"/>
              </a:rPr>
              <a:t> </a:t>
            </a:r>
            <a:r>
              <a:rPr lang="en-US" sz="2000" dirty="0">
                <a:latin typeface="Times New Roman" pitchFamily="38" charset="0"/>
              </a:rPr>
              <a:t>7</a:t>
            </a:r>
            <a:r>
              <a:rPr lang="en-US" sz="2000" b="1" i="1" dirty="0">
                <a:latin typeface="Times New Roman" pitchFamily="38" charset="0"/>
              </a:rPr>
              <a:t> </a:t>
            </a:r>
          </a:p>
          <a:p>
            <a:r>
              <a:rPr lang="en-US" sz="2400" dirty="0"/>
              <a:t>Insert keys 18, 41, 22, 44, 59, 32, 31, </a:t>
            </a:r>
            <a:r>
              <a:rPr lang="en-US" sz="2400" dirty="0" smtClean="0"/>
              <a:t>73</a:t>
            </a:r>
            <a:endParaRPr lang="en-US" sz="2400" dirty="0"/>
          </a:p>
        </p:txBody>
      </p:sp>
      <p:sp>
        <p:nvSpPr>
          <p:cNvPr id="156675" name="Rectangle 3"/>
          <p:cNvSpPr>
            <a:spLocks noGrp="1" noChangeArrowheads="1"/>
          </p:cNvSpPr>
          <p:nvPr>
            <p:ph type="title"/>
          </p:nvPr>
        </p:nvSpPr>
        <p:spPr/>
        <p:txBody>
          <a:bodyPr/>
          <a:lstStyle/>
          <a:p>
            <a:r>
              <a:rPr lang="en-US"/>
              <a:t>Example of Double Hashing</a:t>
            </a:r>
          </a:p>
        </p:txBody>
      </p:sp>
      <p:sp>
        <p:nvSpPr>
          <p:cNvPr id="156676" name="Rectangle 4"/>
          <p:cNvSpPr>
            <a:spLocks noChangeArrowheads="1"/>
          </p:cNvSpPr>
          <p:nvPr/>
        </p:nvSpPr>
        <p:spPr bwMode="auto">
          <a:xfrm>
            <a:off x="42672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77" name="Rectangle 5"/>
          <p:cNvSpPr>
            <a:spLocks noChangeArrowheads="1"/>
          </p:cNvSpPr>
          <p:nvPr/>
        </p:nvSpPr>
        <p:spPr bwMode="auto">
          <a:xfrm>
            <a:off x="45720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78" name="Rectangle 6"/>
          <p:cNvSpPr>
            <a:spLocks noChangeArrowheads="1"/>
          </p:cNvSpPr>
          <p:nvPr/>
        </p:nvSpPr>
        <p:spPr bwMode="auto">
          <a:xfrm>
            <a:off x="48768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79" name="Rectangle 7"/>
          <p:cNvSpPr>
            <a:spLocks noChangeArrowheads="1"/>
          </p:cNvSpPr>
          <p:nvPr/>
        </p:nvSpPr>
        <p:spPr bwMode="auto">
          <a:xfrm>
            <a:off x="51816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0" name="Rectangle 8"/>
          <p:cNvSpPr>
            <a:spLocks noChangeArrowheads="1"/>
          </p:cNvSpPr>
          <p:nvPr/>
        </p:nvSpPr>
        <p:spPr bwMode="auto">
          <a:xfrm>
            <a:off x="54864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1" name="Rectangle 9"/>
          <p:cNvSpPr>
            <a:spLocks noChangeArrowheads="1"/>
          </p:cNvSpPr>
          <p:nvPr/>
        </p:nvSpPr>
        <p:spPr bwMode="auto">
          <a:xfrm>
            <a:off x="57912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2" name="Rectangle 10"/>
          <p:cNvSpPr>
            <a:spLocks noChangeArrowheads="1"/>
          </p:cNvSpPr>
          <p:nvPr/>
        </p:nvSpPr>
        <p:spPr bwMode="auto">
          <a:xfrm>
            <a:off x="60960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3" name="Rectangle 11"/>
          <p:cNvSpPr>
            <a:spLocks noChangeArrowheads="1"/>
          </p:cNvSpPr>
          <p:nvPr/>
        </p:nvSpPr>
        <p:spPr bwMode="auto">
          <a:xfrm>
            <a:off x="64008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4" name="Rectangle 12"/>
          <p:cNvSpPr>
            <a:spLocks noChangeArrowheads="1"/>
          </p:cNvSpPr>
          <p:nvPr/>
        </p:nvSpPr>
        <p:spPr bwMode="auto">
          <a:xfrm>
            <a:off x="67056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5" name="Rectangle 13"/>
          <p:cNvSpPr>
            <a:spLocks noChangeArrowheads="1"/>
          </p:cNvSpPr>
          <p:nvPr/>
        </p:nvSpPr>
        <p:spPr bwMode="auto">
          <a:xfrm>
            <a:off x="70104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6" name="Rectangle 14"/>
          <p:cNvSpPr>
            <a:spLocks noChangeArrowheads="1"/>
          </p:cNvSpPr>
          <p:nvPr/>
        </p:nvSpPr>
        <p:spPr bwMode="auto">
          <a:xfrm>
            <a:off x="73152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7" name="Rectangle 15"/>
          <p:cNvSpPr>
            <a:spLocks noChangeArrowheads="1"/>
          </p:cNvSpPr>
          <p:nvPr/>
        </p:nvSpPr>
        <p:spPr bwMode="auto">
          <a:xfrm>
            <a:off x="76200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8" name="Rectangle 16"/>
          <p:cNvSpPr>
            <a:spLocks noChangeArrowheads="1"/>
          </p:cNvSpPr>
          <p:nvPr/>
        </p:nvSpPr>
        <p:spPr bwMode="auto">
          <a:xfrm>
            <a:off x="79248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9" name="Text Box 17"/>
          <p:cNvSpPr txBox="1">
            <a:spLocks noChangeArrowheads="1"/>
          </p:cNvSpPr>
          <p:nvPr/>
        </p:nvSpPr>
        <p:spPr bwMode="auto">
          <a:xfrm>
            <a:off x="4270375"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0</a:t>
            </a:r>
          </a:p>
        </p:txBody>
      </p:sp>
      <p:sp>
        <p:nvSpPr>
          <p:cNvPr id="156690" name="Text Box 18"/>
          <p:cNvSpPr txBox="1">
            <a:spLocks noChangeArrowheads="1"/>
          </p:cNvSpPr>
          <p:nvPr/>
        </p:nvSpPr>
        <p:spPr bwMode="auto">
          <a:xfrm>
            <a:off x="4572000"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1</a:t>
            </a:r>
          </a:p>
        </p:txBody>
      </p:sp>
      <p:sp>
        <p:nvSpPr>
          <p:cNvPr id="156691" name="Text Box 19"/>
          <p:cNvSpPr txBox="1">
            <a:spLocks noChangeArrowheads="1"/>
          </p:cNvSpPr>
          <p:nvPr/>
        </p:nvSpPr>
        <p:spPr bwMode="auto">
          <a:xfrm>
            <a:off x="4873625"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2</a:t>
            </a:r>
          </a:p>
        </p:txBody>
      </p:sp>
      <p:sp>
        <p:nvSpPr>
          <p:cNvPr id="156692" name="Text Box 20"/>
          <p:cNvSpPr txBox="1">
            <a:spLocks noChangeArrowheads="1"/>
          </p:cNvSpPr>
          <p:nvPr/>
        </p:nvSpPr>
        <p:spPr bwMode="auto">
          <a:xfrm>
            <a:off x="5175250"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3</a:t>
            </a:r>
          </a:p>
        </p:txBody>
      </p:sp>
      <p:sp>
        <p:nvSpPr>
          <p:cNvPr id="156693" name="Text Box 21"/>
          <p:cNvSpPr txBox="1">
            <a:spLocks noChangeArrowheads="1"/>
          </p:cNvSpPr>
          <p:nvPr/>
        </p:nvSpPr>
        <p:spPr bwMode="auto">
          <a:xfrm>
            <a:off x="5476875"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4</a:t>
            </a:r>
          </a:p>
        </p:txBody>
      </p:sp>
      <p:sp>
        <p:nvSpPr>
          <p:cNvPr id="156694" name="Text Box 22"/>
          <p:cNvSpPr txBox="1">
            <a:spLocks noChangeArrowheads="1"/>
          </p:cNvSpPr>
          <p:nvPr/>
        </p:nvSpPr>
        <p:spPr bwMode="auto">
          <a:xfrm>
            <a:off x="5778500"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5</a:t>
            </a:r>
          </a:p>
        </p:txBody>
      </p:sp>
      <p:sp>
        <p:nvSpPr>
          <p:cNvPr id="156695" name="Text Box 23"/>
          <p:cNvSpPr txBox="1">
            <a:spLocks noChangeArrowheads="1"/>
          </p:cNvSpPr>
          <p:nvPr/>
        </p:nvSpPr>
        <p:spPr bwMode="auto">
          <a:xfrm>
            <a:off x="6080125"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6</a:t>
            </a:r>
          </a:p>
        </p:txBody>
      </p:sp>
      <p:sp>
        <p:nvSpPr>
          <p:cNvPr id="156696" name="Text Box 24"/>
          <p:cNvSpPr txBox="1">
            <a:spLocks noChangeArrowheads="1"/>
          </p:cNvSpPr>
          <p:nvPr/>
        </p:nvSpPr>
        <p:spPr bwMode="auto">
          <a:xfrm>
            <a:off x="6381750"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7</a:t>
            </a:r>
          </a:p>
        </p:txBody>
      </p:sp>
      <p:sp>
        <p:nvSpPr>
          <p:cNvPr id="156697" name="Text Box 25"/>
          <p:cNvSpPr txBox="1">
            <a:spLocks noChangeArrowheads="1"/>
          </p:cNvSpPr>
          <p:nvPr/>
        </p:nvSpPr>
        <p:spPr bwMode="auto">
          <a:xfrm>
            <a:off x="6683375"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8</a:t>
            </a:r>
          </a:p>
        </p:txBody>
      </p:sp>
      <p:sp>
        <p:nvSpPr>
          <p:cNvPr id="156698" name="Text Box 26"/>
          <p:cNvSpPr txBox="1">
            <a:spLocks noChangeArrowheads="1"/>
          </p:cNvSpPr>
          <p:nvPr/>
        </p:nvSpPr>
        <p:spPr bwMode="auto">
          <a:xfrm>
            <a:off x="6985000"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9</a:t>
            </a:r>
          </a:p>
        </p:txBody>
      </p:sp>
      <p:sp>
        <p:nvSpPr>
          <p:cNvPr id="156699" name="Text Box 27"/>
          <p:cNvSpPr txBox="1">
            <a:spLocks noChangeArrowheads="1"/>
          </p:cNvSpPr>
          <p:nvPr/>
        </p:nvSpPr>
        <p:spPr bwMode="auto">
          <a:xfrm>
            <a:off x="7229475" y="4533900"/>
            <a:ext cx="4127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10</a:t>
            </a:r>
          </a:p>
        </p:txBody>
      </p:sp>
      <p:sp>
        <p:nvSpPr>
          <p:cNvPr id="156700" name="Text Box 28"/>
          <p:cNvSpPr txBox="1">
            <a:spLocks noChangeArrowheads="1"/>
          </p:cNvSpPr>
          <p:nvPr/>
        </p:nvSpPr>
        <p:spPr bwMode="auto">
          <a:xfrm>
            <a:off x="7531100" y="4533900"/>
            <a:ext cx="4127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11</a:t>
            </a:r>
          </a:p>
        </p:txBody>
      </p:sp>
      <p:sp>
        <p:nvSpPr>
          <p:cNvPr id="156701" name="Text Box 29"/>
          <p:cNvSpPr txBox="1">
            <a:spLocks noChangeArrowheads="1"/>
          </p:cNvSpPr>
          <p:nvPr/>
        </p:nvSpPr>
        <p:spPr bwMode="auto">
          <a:xfrm>
            <a:off x="7832725" y="4533900"/>
            <a:ext cx="4127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12</a:t>
            </a:r>
          </a:p>
        </p:txBody>
      </p:sp>
      <p:sp>
        <p:nvSpPr>
          <p:cNvPr id="156702" name="Rectangle 30"/>
          <p:cNvSpPr>
            <a:spLocks noChangeArrowheads="1"/>
          </p:cNvSpPr>
          <p:nvPr/>
        </p:nvSpPr>
        <p:spPr bwMode="auto">
          <a:xfrm>
            <a:off x="42672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31</a:t>
            </a:r>
          </a:p>
        </p:txBody>
      </p:sp>
      <p:sp>
        <p:nvSpPr>
          <p:cNvPr id="156703" name="Rectangle 31"/>
          <p:cNvSpPr>
            <a:spLocks noChangeArrowheads="1"/>
          </p:cNvSpPr>
          <p:nvPr/>
        </p:nvSpPr>
        <p:spPr bwMode="auto">
          <a:xfrm>
            <a:off x="45720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 </a:t>
            </a:r>
          </a:p>
        </p:txBody>
      </p:sp>
      <p:sp>
        <p:nvSpPr>
          <p:cNvPr id="156704" name="Rectangle 32"/>
          <p:cNvSpPr>
            <a:spLocks noChangeArrowheads="1"/>
          </p:cNvSpPr>
          <p:nvPr/>
        </p:nvSpPr>
        <p:spPr bwMode="auto">
          <a:xfrm>
            <a:off x="48768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41</a:t>
            </a:r>
          </a:p>
        </p:txBody>
      </p:sp>
      <p:sp>
        <p:nvSpPr>
          <p:cNvPr id="156705" name="Rectangle 33"/>
          <p:cNvSpPr>
            <a:spLocks noChangeArrowheads="1"/>
          </p:cNvSpPr>
          <p:nvPr/>
        </p:nvSpPr>
        <p:spPr bwMode="auto">
          <a:xfrm>
            <a:off x="51816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 </a:t>
            </a:r>
          </a:p>
        </p:txBody>
      </p:sp>
      <p:sp>
        <p:nvSpPr>
          <p:cNvPr id="156706" name="Rectangle 34"/>
          <p:cNvSpPr>
            <a:spLocks noChangeArrowheads="1"/>
          </p:cNvSpPr>
          <p:nvPr/>
        </p:nvSpPr>
        <p:spPr bwMode="auto">
          <a:xfrm>
            <a:off x="54864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 </a:t>
            </a:r>
          </a:p>
        </p:txBody>
      </p:sp>
      <p:sp>
        <p:nvSpPr>
          <p:cNvPr id="156707" name="Rectangle 35"/>
          <p:cNvSpPr>
            <a:spLocks noChangeArrowheads="1"/>
          </p:cNvSpPr>
          <p:nvPr/>
        </p:nvSpPr>
        <p:spPr bwMode="auto">
          <a:xfrm>
            <a:off x="57912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dirty="0">
                <a:solidFill>
                  <a:schemeClr val="bg1"/>
                </a:solidFill>
              </a:rPr>
              <a:t>18</a:t>
            </a:r>
          </a:p>
        </p:txBody>
      </p:sp>
      <p:sp>
        <p:nvSpPr>
          <p:cNvPr id="156708" name="Rectangle 36"/>
          <p:cNvSpPr>
            <a:spLocks noChangeArrowheads="1"/>
          </p:cNvSpPr>
          <p:nvPr/>
        </p:nvSpPr>
        <p:spPr bwMode="auto">
          <a:xfrm>
            <a:off x="60960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32</a:t>
            </a:r>
          </a:p>
        </p:txBody>
      </p:sp>
      <p:sp>
        <p:nvSpPr>
          <p:cNvPr id="156709" name="Rectangle 37"/>
          <p:cNvSpPr>
            <a:spLocks noChangeArrowheads="1"/>
          </p:cNvSpPr>
          <p:nvPr/>
        </p:nvSpPr>
        <p:spPr bwMode="auto">
          <a:xfrm>
            <a:off x="64008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59</a:t>
            </a:r>
          </a:p>
        </p:txBody>
      </p:sp>
      <p:sp>
        <p:nvSpPr>
          <p:cNvPr id="156710" name="Rectangle 38"/>
          <p:cNvSpPr>
            <a:spLocks noChangeArrowheads="1"/>
          </p:cNvSpPr>
          <p:nvPr/>
        </p:nvSpPr>
        <p:spPr bwMode="auto">
          <a:xfrm>
            <a:off x="67056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73</a:t>
            </a:r>
          </a:p>
        </p:txBody>
      </p:sp>
      <p:sp>
        <p:nvSpPr>
          <p:cNvPr id="156711" name="Rectangle 39"/>
          <p:cNvSpPr>
            <a:spLocks noChangeArrowheads="1"/>
          </p:cNvSpPr>
          <p:nvPr/>
        </p:nvSpPr>
        <p:spPr bwMode="auto">
          <a:xfrm>
            <a:off x="70104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22</a:t>
            </a:r>
          </a:p>
        </p:txBody>
      </p:sp>
      <p:sp>
        <p:nvSpPr>
          <p:cNvPr id="156712" name="Rectangle 40"/>
          <p:cNvSpPr>
            <a:spLocks noChangeArrowheads="1"/>
          </p:cNvSpPr>
          <p:nvPr/>
        </p:nvSpPr>
        <p:spPr bwMode="auto">
          <a:xfrm>
            <a:off x="73152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44</a:t>
            </a:r>
          </a:p>
        </p:txBody>
      </p:sp>
      <p:sp>
        <p:nvSpPr>
          <p:cNvPr id="156713" name="Rectangle 41"/>
          <p:cNvSpPr>
            <a:spLocks noChangeArrowheads="1"/>
          </p:cNvSpPr>
          <p:nvPr/>
        </p:nvSpPr>
        <p:spPr bwMode="auto">
          <a:xfrm>
            <a:off x="76200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endParaRPr lang="en-US" sz="1800">
              <a:solidFill>
                <a:schemeClr val="bg1"/>
              </a:solidFill>
            </a:endParaRPr>
          </a:p>
        </p:txBody>
      </p:sp>
      <p:sp>
        <p:nvSpPr>
          <p:cNvPr id="156714" name="Rectangle 42"/>
          <p:cNvSpPr>
            <a:spLocks noChangeArrowheads="1"/>
          </p:cNvSpPr>
          <p:nvPr/>
        </p:nvSpPr>
        <p:spPr bwMode="auto">
          <a:xfrm>
            <a:off x="79248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 </a:t>
            </a:r>
          </a:p>
        </p:txBody>
      </p:sp>
      <p:graphicFrame>
        <p:nvGraphicFramePr>
          <p:cNvPr id="156729" name="Object 57"/>
          <p:cNvGraphicFramePr>
            <a:graphicFrameLocks noChangeAspect="1"/>
          </p:cNvGraphicFramePr>
          <p:nvPr>
            <p:extLst>
              <p:ext uri="{D42A27DB-BD31-4B8C-83A1-F6EECF244321}">
                <p14:modId xmlns:p14="http://schemas.microsoft.com/office/powerpoint/2010/main" val="758473269"/>
              </p:ext>
            </p:extLst>
          </p:nvPr>
        </p:nvGraphicFramePr>
        <p:xfrm>
          <a:off x="4508500" y="1647825"/>
          <a:ext cx="3365500" cy="2362200"/>
        </p:xfrm>
        <a:graphic>
          <a:graphicData uri="http://schemas.openxmlformats.org/presentationml/2006/ole">
            <mc:AlternateContent xmlns:mc="http://schemas.openxmlformats.org/markup-compatibility/2006">
              <mc:Choice xmlns:v="urn:schemas-microsoft-com:vml" Requires="v">
                <p:oleObj spid="_x0000_s42073" name="Worksheet" r:id="rId4" imgW="3365500" imgH="2362200" progId="Excel.Sheet.8">
                  <p:embed/>
                </p:oleObj>
              </mc:Choice>
              <mc:Fallback>
                <p:oleObj name="Worksheet" r:id="rId4" imgW="3365500" imgH="2362200" progId="Excel.Sheet.8">
                  <p:embed/>
                  <p:pic>
                    <p:nvPicPr>
                      <p:cNvPr id="0" name="Picture 2"/>
                      <p:cNvPicPr>
                        <a:picLocks noChangeAspect="1" noChangeArrowheads="1"/>
                      </p:cNvPicPr>
                      <p:nvPr/>
                    </p:nvPicPr>
                    <p:blipFill>
                      <a:blip r:embed="rId5"/>
                      <a:srcRect/>
                      <a:stretch>
                        <a:fillRect/>
                      </a:stretch>
                    </p:blipFill>
                    <p:spPr bwMode="auto">
                      <a:xfrm>
                        <a:off x="4508500" y="1647825"/>
                        <a:ext cx="3365500" cy="2362200"/>
                      </a:xfrm>
                      <a:prstGeom prst="rect">
                        <a:avLst/>
                      </a:prstGeom>
                      <a:solidFill>
                        <a:schemeClr val="bg1"/>
                      </a:solidFill>
                    </p:spPr>
                  </p:pic>
                </p:oleObj>
              </mc:Fallback>
            </mc:AlternateContent>
          </a:graphicData>
        </a:graphic>
      </p:graphicFrame>
      <p:sp>
        <p:nvSpPr>
          <p:cNvPr id="2" name="Cloud 1"/>
          <p:cNvSpPr/>
          <p:nvPr/>
        </p:nvSpPr>
        <p:spPr bwMode="auto">
          <a:xfrm>
            <a:off x="6272743" y="1277264"/>
            <a:ext cx="1797198" cy="2917172"/>
          </a:xfrm>
          <a:prstGeom prst="cloud">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a:ln>
                <a:noFill/>
              </a:ln>
              <a:solidFill>
                <a:schemeClr val="tx1"/>
              </a:solidFill>
              <a:effectLst/>
              <a:latin typeface="Arial"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667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67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667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7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670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670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67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67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670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67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670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67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build="p"/>
      <p:bldP spid="156702" grpId="0" animBg="1"/>
      <p:bldP spid="156704" grpId="0" animBg="1"/>
      <p:bldP spid="156707" grpId="0" animBg="1"/>
      <p:bldP spid="156708" grpId="0" animBg="1"/>
      <p:bldP spid="156709" grpId="0" animBg="1"/>
      <p:bldP spid="156710" grpId="0" animBg="1"/>
      <p:bldP spid="156711" grpId="0" animBg="1"/>
      <p:bldP spid="156712" grpId="0" animBg="1"/>
      <p:bldP spid="2" grpId="0" animBg="1"/>
      <p:bldP spid="2"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descr="Rectangle: Click to edit Master text styles&#10;Second level&#10;Third level&#10;Fourth level&#10;Fifth level"/>
          <p:cNvSpPr>
            <a:spLocks noGrp="1" noChangeArrowheads="1"/>
          </p:cNvSpPr>
          <p:nvPr>
            <p:ph type="body" idx="1"/>
          </p:nvPr>
        </p:nvSpPr>
        <p:spPr>
          <a:xfrm>
            <a:off x="290008" y="1066800"/>
            <a:ext cx="3977192" cy="4419600"/>
          </a:xfrm>
        </p:spPr>
        <p:txBody>
          <a:bodyPr/>
          <a:lstStyle/>
          <a:p>
            <a:r>
              <a:rPr lang="en-US" sz="2400" dirty="0"/>
              <a:t>Consider a hash table storing integer keys that handles collision with double hashing</a:t>
            </a:r>
          </a:p>
          <a:p>
            <a:pPr lvl="1"/>
            <a:r>
              <a:rPr lang="en-US" sz="2000" b="1" i="1" dirty="0">
                <a:latin typeface="Times New Roman" pitchFamily="38" charset="0"/>
              </a:rPr>
              <a:t>N</a:t>
            </a:r>
            <a:r>
              <a:rPr lang="en-US" sz="2000" b="1" i="1" dirty="0">
                <a:latin typeface="Symbol" pitchFamily="38" charset="2"/>
              </a:rPr>
              <a:t> </a:t>
            </a:r>
            <a:r>
              <a:rPr lang="en-US" sz="2000" dirty="0">
                <a:latin typeface="Symbol" pitchFamily="38" charset="2"/>
              </a:rPr>
              <a:t>= </a:t>
            </a:r>
            <a:r>
              <a:rPr lang="en-US" sz="2000" dirty="0">
                <a:latin typeface="Times New Roman" pitchFamily="38" charset="0"/>
              </a:rPr>
              <a:t>13</a:t>
            </a:r>
            <a:r>
              <a:rPr lang="en-US" sz="2000" dirty="0"/>
              <a:t> </a:t>
            </a:r>
          </a:p>
          <a:p>
            <a:pPr lvl="1"/>
            <a:r>
              <a:rPr lang="en-US" sz="2000" b="1" i="1" dirty="0" err="1">
                <a:latin typeface="Times New Roman" pitchFamily="38" charset="0"/>
              </a:rPr>
              <a:t>h</a:t>
            </a:r>
            <a:r>
              <a:rPr lang="en-US" sz="2000" dirty="0" err="1">
                <a:latin typeface="Times New Roman" pitchFamily="38" charset="0"/>
              </a:rPr>
              <a:t>(</a:t>
            </a:r>
            <a:r>
              <a:rPr lang="en-US" sz="2000" b="1" i="1" dirty="0" err="1">
                <a:latin typeface="Times New Roman" pitchFamily="38" charset="0"/>
              </a:rPr>
              <a:t>k</a:t>
            </a:r>
            <a:r>
              <a:rPr lang="en-US" sz="2000" dirty="0">
                <a:latin typeface="Times New Roman" pitchFamily="38" charset="0"/>
              </a:rPr>
              <a:t>) </a:t>
            </a:r>
            <a:r>
              <a:rPr lang="en-US" sz="2000" dirty="0">
                <a:latin typeface="Symbol" pitchFamily="38" charset="2"/>
              </a:rPr>
              <a:t>=</a:t>
            </a:r>
            <a:r>
              <a:rPr lang="en-US" sz="2000" b="1" i="1" dirty="0">
                <a:latin typeface="Times New Roman" pitchFamily="38" charset="0"/>
              </a:rPr>
              <a:t> </a:t>
            </a:r>
            <a:r>
              <a:rPr lang="en-US" sz="2000" b="1" i="1" dirty="0" err="1">
                <a:latin typeface="Times New Roman" pitchFamily="38" charset="0"/>
              </a:rPr>
              <a:t>k</a:t>
            </a:r>
            <a:r>
              <a:rPr lang="en-US" sz="2000" b="1" i="1" dirty="0">
                <a:latin typeface="Times New Roman" pitchFamily="38" charset="0"/>
              </a:rPr>
              <a:t> </a:t>
            </a:r>
            <a:r>
              <a:rPr lang="en-US" sz="2000" dirty="0">
                <a:latin typeface="Times New Roman" pitchFamily="38" charset="0"/>
              </a:rPr>
              <a:t>mod</a:t>
            </a:r>
            <a:r>
              <a:rPr lang="en-US" sz="2000" b="1" i="1" dirty="0">
                <a:latin typeface="Times New Roman" pitchFamily="38" charset="0"/>
              </a:rPr>
              <a:t> </a:t>
            </a:r>
            <a:r>
              <a:rPr lang="en-US" sz="2000" dirty="0">
                <a:latin typeface="Times New Roman" pitchFamily="38" charset="0"/>
              </a:rPr>
              <a:t>13</a:t>
            </a:r>
            <a:r>
              <a:rPr lang="en-US" sz="2000" dirty="0"/>
              <a:t> </a:t>
            </a:r>
            <a:endParaRPr lang="en-US" sz="2000" dirty="0" smtClean="0"/>
          </a:p>
          <a:p>
            <a:pPr lvl="1"/>
            <a:r>
              <a:rPr lang="en-US" b="1" i="1" dirty="0" err="1" smtClean="0">
                <a:latin typeface="Times New Roman" pitchFamily="38" charset="0"/>
              </a:rPr>
              <a:t>h’</a:t>
            </a:r>
            <a:r>
              <a:rPr lang="en-US" sz="2000" dirty="0" err="1" smtClean="0">
                <a:latin typeface="Times New Roman" pitchFamily="38" charset="0"/>
              </a:rPr>
              <a:t>(</a:t>
            </a:r>
            <a:r>
              <a:rPr lang="en-US" sz="2000" b="1" i="1" dirty="0" err="1">
                <a:latin typeface="Times New Roman" pitchFamily="38" charset="0"/>
              </a:rPr>
              <a:t>k</a:t>
            </a:r>
            <a:r>
              <a:rPr lang="en-US" sz="2000" dirty="0">
                <a:latin typeface="Times New Roman" pitchFamily="38" charset="0"/>
              </a:rPr>
              <a:t>) </a:t>
            </a:r>
            <a:r>
              <a:rPr lang="en-US" sz="2000" dirty="0">
                <a:latin typeface="Symbol" pitchFamily="38" charset="2"/>
              </a:rPr>
              <a:t>=</a:t>
            </a:r>
            <a:r>
              <a:rPr lang="en-US" sz="2000" b="1" i="1" dirty="0">
                <a:latin typeface="Times New Roman" pitchFamily="38" charset="0"/>
              </a:rPr>
              <a:t> </a:t>
            </a:r>
            <a:r>
              <a:rPr lang="en-US" sz="2000" dirty="0">
                <a:latin typeface="Times New Roman" pitchFamily="38" charset="0"/>
              </a:rPr>
              <a:t>7 </a:t>
            </a:r>
            <a:r>
              <a:rPr lang="en-US" sz="2000" dirty="0">
                <a:latin typeface="Symbol" pitchFamily="38" charset="2"/>
              </a:rPr>
              <a:t>-</a:t>
            </a:r>
            <a:r>
              <a:rPr lang="en-US" sz="2000" b="1" i="1" dirty="0">
                <a:latin typeface="Times New Roman" pitchFamily="38" charset="0"/>
              </a:rPr>
              <a:t> </a:t>
            </a:r>
            <a:r>
              <a:rPr lang="en-US" sz="2000" b="1" i="1" dirty="0" err="1">
                <a:latin typeface="Times New Roman" pitchFamily="38" charset="0"/>
              </a:rPr>
              <a:t>k</a:t>
            </a:r>
            <a:r>
              <a:rPr lang="en-US" sz="2000" b="1" i="1" dirty="0">
                <a:latin typeface="Times New Roman" pitchFamily="38" charset="0"/>
              </a:rPr>
              <a:t> </a:t>
            </a:r>
            <a:r>
              <a:rPr lang="en-US" sz="2000" dirty="0">
                <a:latin typeface="Times New Roman" pitchFamily="38" charset="0"/>
              </a:rPr>
              <a:t>mod</a:t>
            </a:r>
            <a:r>
              <a:rPr lang="en-US" sz="2000" b="1" i="1" dirty="0">
                <a:latin typeface="Times New Roman" pitchFamily="38" charset="0"/>
              </a:rPr>
              <a:t> </a:t>
            </a:r>
            <a:r>
              <a:rPr lang="en-US" sz="2000" dirty="0">
                <a:latin typeface="Times New Roman" pitchFamily="38" charset="0"/>
              </a:rPr>
              <a:t>7</a:t>
            </a:r>
            <a:r>
              <a:rPr lang="en-US" sz="2000" b="1" i="1" dirty="0">
                <a:latin typeface="Times New Roman" pitchFamily="38" charset="0"/>
              </a:rPr>
              <a:t> </a:t>
            </a:r>
          </a:p>
          <a:p>
            <a:r>
              <a:rPr lang="en-US" sz="2400" dirty="0"/>
              <a:t>Insert keys 18, 41, 22, 44, 59, 32, 31, </a:t>
            </a:r>
            <a:r>
              <a:rPr lang="en-US" sz="2400" dirty="0" smtClean="0"/>
              <a:t>73</a:t>
            </a:r>
            <a:endParaRPr lang="en-US" sz="2400" dirty="0"/>
          </a:p>
        </p:txBody>
      </p:sp>
      <p:sp>
        <p:nvSpPr>
          <p:cNvPr id="156675" name="Rectangle 3"/>
          <p:cNvSpPr>
            <a:spLocks noGrp="1" noChangeArrowheads="1"/>
          </p:cNvSpPr>
          <p:nvPr>
            <p:ph type="title"/>
          </p:nvPr>
        </p:nvSpPr>
        <p:spPr/>
        <p:txBody>
          <a:bodyPr/>
          <a:lstStyle/>
          <a:p>
            <a:r>
              <a:rPr lang="en-US"/>
              <a:t>Example of Double Hashing</a:t>
            </a:r>
          </a:p>
        </p:txBody>
      </p:sp>
      <p:sp>
        <p:nvSpPr>
          <p:cNvPr id="156676" name="Rectangle 4"/>
          <p:cNvSpPr>
            <a:spLocks noChangeArrowheads="1"/>
          </p:cNvSpPr>
          <p:nvPr/>
        </p:nvSpPr>
        <p:spPr bwMode="auto">
          <a:xfrm>
            <a:off x="42672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77" name="Rectangle 5"/>
          <p:cNvSpPr>
            <a:spLocks noChangeArrowheads="1"/>
          </p:cNvSpPr>
          <p:nvPr/>
        </p:nvSpPr>
        <p:spPr bwMode="auto">
          <a:xfrm>
            <a:off x="45720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78" name="Rectangle 6"/>
          <p:cNvSpPr>
            <a:spLocks noChangeArrowheads="1"/>
          </p:cNvSpPr>
          <p:nvPr/>
        </p:nvSpPr>
        <p:spPr bwMode="auto">
          <a:xfrm>
            <a:off x="48768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79" name="Rectangle 7"/>
          <p:cNvSpPr>
            <a:spLocks noChangeArrowheads="1"/>
          </p:cNvSpPr>
          <p:nvPr/>
        </p:nvSpPr>
        <p:spPr bwMode="auto">
          <a:xfrm>
            <a:off x="51816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0" name="Rectangle 8"/>
          <p:cNvSpPr>
            <a:spLocks noChangeArrowheads="1"/>
          </p:cNvSpPr>
          <p:nvPr/>
        </p:nvSpPr>
        <p:spPr bwMode="auto">
          <a:xfrm>
            <a:off x="54864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1" name="Rectangle 9"/>
          <p:cNvSpPr>
            <a:spLocks noChangeArrowheads="1"/>
          </p:cNvSpPr>
          <p:nvPr/>
        </p:nvSpPr>
        <p:spPr bwMode="auto">
          <a:xfrm>
            <a:off x="57912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2" name="Rectangle 10"/>
          <p:cNvSpPr>
            <a:spLocks noChangeArrowheads="1"/>
          </p:cNvSpPr>
          <p:nvPr/>
        </p:nvSpPr>
        <p:spPr bwMode="auto">
          <a:xfrm>
            <a:off x="60960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3" name="Rectangle 11"/>
          <p:cNvSpPr>
            <a:spLocks noChangeArrowheads="1"/>
          </p:cNvSpPr>
          <p:nvPr/>
        </p:nvSpPr>
        <p:spPr bwMode="auto">
          <a:xfrm>
            <a:off x="64008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4" name="Rectangle 12"/>
          <p:cNvSpPr>
            <a:spLocks noChangeArrowheads="1"/>
          </p:cNvSpPr>
          <p:nvPr/>
        </p:nvSpPr>
        <p:spPr bwMode="auto">
          <a:xfrm>
            <a:off x="67056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5" name="Rectangle 13"/>
          <p:cNvSpPr>
            <a:spLocks noChangeArrowheads="1"/>
          </p:cNvSpPr>
          <p:nvPr/>
        </p:nvSpPr>
        <p:spPr bwMode="auto">
          <a:xfrm>
            <a:off x="70104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6" name="Rectangle 14"/>
          <p:cNvSpPr>
            <a:spLocks noChangeArrowheads="1"/>
          </p:cNvSpPr>
          <p:nvPr/>
        </p:nvSpPr>
        <p:spPr bwMode="auto">
          <a:xfrm>
            <a:off x="73152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7" name="Rectangle 15"/>
          <p:cNvSpPr>
            <a:spLocks noChangeArrowheads="1"/>
          </p:cNvSpPr>
          <p:nvPr/>
        </p:nvSpPr>
        <p:spPr bwMode="auto">
          <a:xfrm>
            <a:off x="76200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8" name="Rectangle 16"/>
          <p:cNvSpPr>
            <a:spLocks noChangeArrowheads="1"/>
          </p:cNvSpPr>
          <p:nvPr/>
        </p:nvSpPr>
        <p:spPr bwMode="auto">
          <a:xfrm>
            <a:off x="79248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r>
              <a:rPr lang="en-US" sz="1800"/>
              <a:t> </a:t>
            </a:r>
          </a:p>
        </p:txBody>
      </p:sp>
      <p:sp>
        <p:nvSpPr>
          <p:cNvPr id="156689" name="Text Box 17"/>
          <p:cNvSpPr txBox="1">
            <a:spLocks noChangeArrowheads="1"/>
          </p:cNvSpPr>
          <p:nvPr/>
        </p:nvSpPr>
        <p:spPr bwMode="auto">
          <a:xfrm>
            <a:off x="4270375"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0</a:t>
            </a:r>
          </a:p>
        </p:txBody>
      </p:sp>
      <p:sp>
        <p:nvSpPr>
          <p:cNvPr id="156690" name="Text Box 18"/>
          <p:cNvSpPr txBox="1">
            <a:spLocks noChangeArrowheads="1"/>
          </p:cNvSpPr>
          <p:nvPr/>
        </p:nvSpPr>
        <p:spPr bwMode="auto">
          <a:xfrm>
            <a:off x="4572000"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1</a:t>
            </a:r>
          </a:p>
        </p:txBody>
      </p:sp>
      <p:sp>
        <p:nvSpPr>
          <p:cNvPr id="156691" name="Text Box 19"/>
          <p:cNvSpPr txBox="1">
            <a:spLocks noChangeArrowheads="1"/>
          </p:cNvSpPr>
          <p:nvPr/>
        </p:nvSpPr>
        <p:spPr bwMode="auto">
          <a:xfrm>
            <a:off x="4873625"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2</a:t>
            </a:r>
          </a:p>
        </p:txBody>
      </p:sp>
      <p:sp>
        <p:nvSpPr>
          <p:cNvPr id="156692" name="Text Box 20"/>
          <p:cNvSpPr txBox="1">
            <a:spLocks noChangeArrowheads="1"/>
          </p:cNvSpPr>
          <p:nvPr/>
        </p:nvSpPr>
        <p:spPr bwMode="auto">
          <a:xfrm>
            <a:off x="5175250"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3</a:t>
            </a:r>
          </a:p>
        </p:txBody>
      </p:sp>
      <p:sp>
        <p:nvSpPr>
          <p:cNvPr id="156693" name="Text Box 21"/>
          <p:cNvSpPr txBox="1">
            <a:spLocks noChangeArrowheads="1"/>
          </p:cNvSpPr>
          <p:nvPr/>
        </p:nvSpPr>
        <p:spPr bwMode="auto">
          <a:xfrm>
            <a:off x="5476875"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4</a:t>
            </a:r>
          </a:p>
        </p:txBody>
      </p:sp>
      <p:sp>
        <p:nvSpPr>
          <p:cNvPr id="156694" name="Text Box 22"/>
          <p:cNvSpPr txBox="1">
            <a:spLocks noChangeArrowheads="1"/>
          </p:cNvSpPr>
          <p:nvPr/>
        </p:nvSpPr>
        <p:spPr bwMode="auto">
          <a:xfrm>
            <a:off x="5778500"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5</a:t>
            </a:r>
          </a:p>
        </p:txBody>
      </p:sp>
      <p:sp>
        <p:nvSpPr>
          <p:cNvPr id="156695" name="Text Box 23"/>
          <p:cNvSpPr txBox="1">
            <a:spLocks noChangeArrowheads="1"/>
          </p:cNvSpPr>
          <p:nvPr/>
        </p:nvSpPr>
        <p:spPr bwMode="auto">
          <a:xfrm>
            <a:off x="6080125"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6</a:t>
            </a:r>
          </a:p>
        </p:txBody>
      </p:sp>
      <p:sp>
        <p:nvSpPr>
          <p:cNvPr id="156696" name="Text Box 24"/>
          <p:cNvSpPr txBox="1">
            <a:spLocks noChangeArrowheads="1"/>
          </p:cNvSpPr>
          <p:nvPr/>
        </p:nvSpPr>
        <p:spPr bwMode="auto">
          <a:xfrm>
            <a:off x="6381750"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7</a:t>
            </a:r>
          </a:p>
        </p:txBody>
      </p:sp>
      <p:sp>
        <p:nvSpPr>
          <p:cNvPr id="156697" name="Text Box 25"/>
          <p:cNvSpPr txBox="1">
            <a:spLocks noChangeArrowheads="1"/>
          </p:cNvSpPr>
          <p:nvPr/>
        </p:nvSpPr>
        <p:spPr bwMode="auto">
          <a:xfrm>
            <a:off x="6683375"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8</a:t>
            </a:r>
          </a:p>
        </p:txBody>
      </p:sp>
      <p:sp>
        <p:nvSpPr>
          <p:cNvPr id="156698" name="Text Box 26"/>
          <p:cNvSpPr txBox="1">
            <a:spLocks noChangeArrowheads="1"/>
          </p:cNvSpPr>
          <p:nvPr/>
        </p:nvSpPr>
        <p:spPr bwMode="auto">
          <a:xfrm>
            <a:off x="6985000" y="4533900"/>
            <a:ext cx="2984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9</a:t>
            </a:r>
          </a:p>
        </p:txBody>
      </p:sp>
      <p:sp>
        <p:nvSpPr>
          <p:cNvPr id="156699" name="Text Box 27"/>
          <p:cNvSpPr txBox="1">
            <a:spLocks noChangeArrowheads="1"/>
          </p:cNvSpPr>
          <p:nvPr/>
        </p:nvSpPr>
        <p:spPr bwMode="auto">
          <a:xfrm>
            <a:off x="7229475" y="4533900"/>
            <a:ext cx="4127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10</a:t>
            </a:r>
          </a:p>
        </p:txBody>
      </p:sp>
      <p:sp>
        <p:nvSpPr>
          <p:cNvPr id="156700" name="Text Box 28"/>
          <p:cNvSpPr txBox="1">
            <a:spLocks noChangeArrowheads="1"/>
          </p:cNvSpPr>
          <p:nvPr/>
        </p:nvSpPr>
        <p:spPr bwMode="auto">
          <a:xfrm>
            <a:off x="7531100" y="4533900"/>
            <a:ext cx="4127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11</a:t>
            </a:r>
          </a:p>
        </p:txBody>
      </p:sp>
      <p:sp>
        <p:nvSpPr>
          <p:cNvPr id="156701" name="Text Box 29"/>
          <p:cNvSpPr txBox="1">
            <a:spLocks noChangeArrowheads="1"/>
          </p:cNvSpPr>
          <p:nvPr/>
        </p:nvSpPr>
        <p:spPr bwMode="auto">
          <a:xfrm>
            <a:off x="7832725" y="4533900"/>
            <a:ext cx="412750" cy="366713"/>
          </a:xfrm>
          <a:prstGeom prst="rect">
            <a:avLst/>
          </a:prstGeom>
          <a:noFill/>
          <a:ln w="19050">
            <a:noFill/>
            <a:miter lim="800000"/>
            <a:headEnd/>
            <a:tailEnd/>
          </a:ln>
          <a:effectLst/>
        </p:spPr>
        <p:txBody>
          <a:bodyPr wrap="none">
            <a:prstTxWarp prst="textNoShape">
              <a:avLst/>
            </a:prstTxWarp>
            <a:spAutoFit/>
          </a:bodyPr>
          <a:lstStyle/>
          <a:p>
            <a:r>
              <a:rPr lang="en-US" sz="1800">
                <a:latin typeface="Times New Roman" pitchFamily="38" charset="0"/>
              </a:rPr>
              <a:t>12</a:t>
            </a:r>
          </a:p>
        </p:txBody>
      </p:sp>
      <p:sp>
        <p:nvSpPr>
          <p:cNvPr id="156702" name="Rectangle 30"/>
          <p:cNvSpPr>
            <a:spLocks noChangeArrowheads="1"/>
          </p:cNvSpPr>
          <p:nvPr/>
        </p:nvSpPr>
        <p:spPr bwMode="auto">
          <a:xfrm>
            <a:off x="42672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31</a:t>
            </a:r>
          </a:p>
        </p:txBody>
      </p:sp>
      <p:sp>
        <p:nvSpPr>
          <p:cNvPr id="156703" name="Rectangle 31"/>
          <p:cNvSpPr>
            <a:spLocks noChangeArrowheads="1"/>
          </p:cNvSpPr>
          <p:nvPr/>
        </p:nvSpPr>
        <p:spPr bwMode="auto">
          <a:xfrm>
            <a:off x="45720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 </a:t>
            </a:r>
          </a:p>
        </p:txBody>
      </p:sp>
      <p:sp>
        <p:nvSpPr>
          <p:cNvPr id="156704" name="Rectangle 32"/>
          <p:cNvSpPr>
            <a:spLocks noChangeArrowheads="1"/>
          </p:cNvSpPr>
          <p:nvPr/>
        </p:nvSpPr>
        <p:spPr bwMode="auto">
          <a:xfrm>
            <a:off x="48768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41</a:t>
            </a:r>
          </a:p>
        </p:txBody>
      </p:sp>
      <p:sp>
        <p:nvSpPr>
          <p:cNvPr id="156705" name="Rectangle 33"/>
          <p:cNvSpPr>
            <a:spLocks noChangeArrowheads="1"/>
          </p:cNvSpPr>
          <p:nvPr/>
        </p:nvSpPr>
        <p:spPr bwMode="auto">
          <a:xfrm>
            <a:off x="51816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 </a:t>
            </a:r>
          </a:p>
        </p:txBody>
      </p:sp>
      <p:sp>
        <p:nvSpPr>
          <p:cNvPr id="156706" name="Rectangle 34"/>
          <p:cNvSpPr>
            <a:spLocks noChangeArrowheads="1"/>
          </p:cNvSpPr>
          <p:nvPr/>
        </p:nvSpPr>
        <p:spPr bwMode="auto">
          <a:xfrm>
            <a:off x="54864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 </a:t>
            </a:r>
          </a:p>
        </p:txBody>
      </p:sp>
      <p:sp>
        <p:nvSpPr>
          <p:cNvPr id="156707" name="Rectangle 35"/>
          <p:cNvSpPr>
            <a:spLocks noChangeArrowheads="1"/>
          </p:cNvSpPr>
          <p:nvPr/>
        </p:nvSpPr>
        <p:spPr bwMode="auto">
          <a:xfrm>
            <a:off x="57912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dirty="0">
                <a:solidFill>
                  <a:schemeClr val="bg1"/>
                </a:solidFill>
              </a:rPr>
              <a:t>18</a:t>
            </a:r>
          </a:p>
        </p:txBody>
      </p:sp>
      <p:sp>
        <p:nvSpPr>
          <p:cNvPr id="156708" name="Rectangle 36"/>
          <p:cNvSpPr>
            <a:spLocks noChangeArrowheads="1"/>
          </p:cNvSpPr>
          <p:nvPr/>
        </p:nvSpPr>
        <p:spPr bwMode="auto">
          <a:xfrm>
            <a:off x="60960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32</a:t>
            </a:r>
          </a:p>
        </p:txBody>
      </p:sp>
      <p:sp>
        <p:nvSpPr>
          <p:cNvPr id="156709" name="Rectangle 37"/>
          <p:cNvSpPr>
            <a:spLocks noChangeArrowheads="1"/>
          </p:cNvSpPr>
          <p:nvPr/>
        </p:nvSpPr>
        <p:spPr bwMode="auto">
          <a:xfrm>
            <a:off x="64008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59</a:t>
            </a:r>
          </a:p>
        </p:txBody>
      </p:sp>
      <p:sp>
        <p:nvSpPr>
          <p:cNvPr id="156710" name="Rectangle 38"/>
          <p:cNvSpPr>
            <a:spLocks noChangeArrowheads="1"/>
          </p:cNvSpPr>
          <p:nvPr/>
        </p:nvSpPr>
        <p:spPr bwMode="auto">
          <a:xfrm>
            <a:off x="67056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73</a:t>
            </a:r>
          </a:p>
        </p:txBody>
      </p:sp>
      <p:sp>
        <p:nvSpPr>
          <p:cNvPr id="156711" name="Rectangle 39"/>
          <p:cNvSpPr>
            <a:spLocks noChangeArrowheads="1"/>
          </p:cNvSpPr>
          <p:nvPr/>
        </p:nvSpPr>
        <p:spPr bwMode="auto">
          <a:xfrm>
            <a:off x="70104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22</a:t>
            </a:r>
          </a:p>
        </p:txBody>
      </p:sp>
      <p:sp>
        <p:nvSpPr>
          <p:cNvPr id="156712" name="Rectangle 40"/>
          <p:cNvSpPr>
            <a:spLocks noChangeArrowheads="1"/>
          </p:cNvSpPr>
          <p:nvPr/>
        </p:nvSpPr>
        <p:spPr bwMode="auto">
          <a:xfrm>
            <a:off x="73152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44</a:t>
            </a:r>
          </a:p>
        </p:txBody>
      </p:sp>
      <p:sp>
        <p:nvSpPr>
          <p:cNvPr id="156713" name="Rectangle 41"/>
          <p:cNvSpPr>
            <a:spLocks noChangeArrowheads="1"/>
          </p:cNvSpPr>
          <p:nvPr/>
        </p:nvSpPr>
        <p:spPr bwMode="auto">
          <a:xfrm>
            <a:off x="76200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endParaRPr lang="en-US" sz="1800">
              <a:solidFill>
                <a:schemeClr val="bg1"/>
              </a:solidFill>
            </a:endParaRPr>
          </a:p>
        </p:txBody>
      </p:sp>
      <p:sp>
        <p:nvSpPr>
          <p:cNvPr id="156714" name="Rectangle 42"/>
          <p:cNvSpPr>
            <a:spLocks noChangeArrowheads="1"/>
          </p:cNvSpPr>
          <p:nvPr/>
        </p:nvSpPr>
        <p:spPr bwMode="auto">
          <a:xfrm>
            <a:off x="7924800" y="426970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pPr algn="ctr"/>
            <a:r>
              <a:rPr lang="en-US" sz="1800">
                <a:solidFill>
                  <a:schemeClr val="bg1"/>
                </a:solidFill>
              </a:rPr>
              <a:t> </a:t>
            </a:r>
          </a:p>
        </p:txBody>
      </p:sp>
      <p:graphicFrame>
        <p:nvGraphicFramePr>
          <p:cNvPr id="156729" name="Object 57"/>
          <p:cNvGraphicFramePr>
            <a:graphicFrameLocks noChangeAspect="1"/>
          </p:cNvGraphicFramePr>
          <p:nvPr>
            <p:extLst>
              <p:ext uri="{D42A27DB-BD31-4B8C-83A1-F6EECF244321}">
                <p14:modId xmlns:p14="http://schemas.microsoft.com/office/powerpoint/2010/main" val="21349643"/>
              </p:ext>
            </p:extLst>
          </p:nvPr>
        </p:nvGraphicFramePr>
        <p:xfrm>
          <a:off x="4508500" y="1647825"/>
          <a:ext cx="3365500" cy="2362200"/>
        </p:xfrm>
        <a:graphic>
          <a:graphicData uri="http://schemas.openxmlformats.org/presentationml/2006/ole">
            <mc:AlternateContent xmlns:mc="http://schemas.openxmlformats.org/markup-compatibility/2006">
              <mc:Choice xmlns:v="urn:schemas-microsoft-com:vml" Requires="v">
                <p:oleObj spid="_x0000_s1030" name="Worksheet" r:id="rId4" imgW="3365500" imgH="2362200" progId="Excel.Sheet.8">
                  <p:embed/>
                </p:oleObj>
              </mc:Choice>
              <mc:Fallback>
                <p:oleObj name="Worksheet" r:id="rId4" imgW="3365500" imgH="2362200" progId="Excel.Sheet.8">
                  <p:embed/>
                  <p:pic>
                    <p:nvPicPr>
                      <p:cNvPr id="0" name=""/>
                      <p:cNvPicPr>
                        <a:picLocks noChangeAspect="1" noChangeArrowheads="1"/>
                      </p:cNvPicPr>
                      <p:nvPr/>
                    </p:nvPicPr>
                    <p:blipFill>
                      <a:blip r:embed="rId5"/>
                      <a:srcRect/>
                      <a:stretch>
                        <a:fillRect/>
                      </a:stretch>
                    </p:blipFill>
                    <p:spPr bwMode="auto">
                      <a:xfrm>
                        <a:off x="4508500" y="1647825"/>
                        <a:ext cx="3365500" cy="2362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54600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667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67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667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7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7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67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67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67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670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670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670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6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build="p"/>
      <p:bldP spid="156702" grpId="0" animBg="1"/>
      <p:bldP spid="156704" grpId="0" animBg="1"/>
      <p:bldP spid="156707" grpId="0" animBg="1"/>
      <p:bldP spid="156708" grpId="0" animBg="1"/>
      <p:bldP spid="156709" grpId="0" animBg="1"/>
      <p:bldP spid="156710" grpId="0" animBg="1"/>
      <p:bldP spid="156711" grpId="0" animBg="1"/>
      <p:bldP spid="15671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Performance of Hashing</a:t>
            </a:r>
          </a:p>
        </p:txBody>
      </p:sp>
      <p:sp>
        <p:nvSpPr>
          <p:cNvPr id="152579" name="Rectangle 3" descr="Rectangle: Click to edit Master text styles&#10;Second level&#10;Third level&#10;Fourth level&#10;Fifth level"/>
          <p:cNvSpPr>
            <a:spLocks noGrp="1" noChangeArrowheads="1"/>
          </p:cNvSpPr>
          <p:nvPr>
            <p:ph idx="1"/>
          </p:nvPr>
        </p:nvSpPr>
        <p:spPr>
          <a:xfrm>
            <a:off x="260007" y="1000073"/>
            <a:ext cx="8590235" cy="4957054"/>
          </a:xfrm>
        </p:spPr>
        <p:txBody>
          <a:bodyPr/>
          <a:lstStyle/>
          <a:p>
            <a:pPr>
              <a:lnSpc>
                <a:spcPct val="90000"/>
              </a:lnSpc>
            </a:pPr>
            <a:r>
              <a:rPr lang="en-US" sz="2000" dirty="0"/>
              <a:t>In the worst case, searches, insertions and removals on a hash table take </a:t>
            </a:r>
            <a:r>
              <a:rPr lang="en-US" sz="2000" b="1" i="1" dirty="0" err="1">
                <a:latin typeface="Times New Roman" pitchFamily="38" charset="0"/>
              </a:rPr>
              <a:t>O</a:t>
            </a:r>
            <a:r>
              <a:rPr lang="en-US" sz="2000" dirty="0" err="1">
                <a:latin typeface="Times New Roman" pitchFamily="38" charset="0"/>
              </a:rPr>
              <a:t>(</a:t>
            </a:r>
            <a:r>
              <a:rPr lang="en-US" sz="2000" b="1" i="1" dirty="0" err="1">
                <a:latin typeface="Times New Roman" pitchFamily="38" charset="0"/>
              </a:rPr>
              <a:t>n</a:t>
            </a:r>
            <a:r>
              <a:rPr lang="en-US" sz="2000" dirty="0">
                <a:latin typeface="Times New Roman" pitchFamily="38" charset="0"/>
              </a:rPr>
              <a:t>) </a:t>
            </a:r>
            <a:r>
              <a:rPr lang="en-US" sz="2000" dirty="0"/>
              <a:t>time</a:t>
            </a:r>
          </a:p>
          <a:p>
            <a:pPr>
              <a:lnSpc>
                <a:spcPct val="90000"/>
              </a:lnSpc>
            </a:pPr>
            <a:r>
              <a:rPr lang="en-US" sz="2000" dirty="0"/>
              <a:t>The worst case occurs when all the keys inserted into the map collide</a:t>
            </a:r>
          </a:p>
          <a:p>
            <a:pPr>
              <a:lnSpc>
                <a:spcPct val="90000"/>
              </a:lnSpc>
            </a:pPr>
            <a:r>
              <a:rPr lang="en-US" sz="2000" dirty="0"/>
              <a:t>The load factor</a:t>
            </a:r>
            <a:r>
              <a:rPr lang="en-US" sz="2000" dirty="0" smtClean="0"/>
              <a:t> </a:t>
            </a:r>
            <a:r>
              <a:rPr lang="en-US" sz="2000" dirty="0" err="1" smtClean="0"/>
              <a:t>λ</a:t>
            </a:r>
            <a:r>
              <a:rPr lang="en-US" sz="2000" dirty="0" smtClean="0">
                <a:latin typeface="Times New Roman" pitchFamily="38" charset="0"/>
              </a:rPr>
              <a:t> </a:t>
            </a:r>
            <a:r>
              <a:rPr lang="en-US" sz="2000" dirty="0">
                <a:latin typeface="Symbol" pitchFamily="38" charset="2"/>
              </a:rPr>
              <a:t>=</a:t>
            </a:r>
            <a:r>
              <a:rPr lang="en-US" sz="2000" dirty="0">
                <a:latin typeface="Times New Roman" pitchFamily="38" charset="0"/>
              </a:rPr>
              <a:t> </a:t>
            </a:r>
            <a:r>
              <a:rPr lang="en-US" sz="2000" b="1" i="1" dirty="0" err="1">
                <a:latin typeface="Times New Roman" pitchFamily="38" charset="0"/>
              </a:rPr>
              <a:t>n</a:t>
            </a:r>
            <a:r>
              <a:rPr lang="en-US" sz="2000" dirty="0">
                <a:latin typeface="Symbol" pitchFamily="38" charset="2"/>
              </a:rPr>
              <a:t>/</a:t>
            </a:r>
            <a:r>
              <a:rPr lang="en-US" sz="2000" b="1" i="1" dirty="0">
                <a:latin typeface="Times New Roman" pitchFamily="38" charset="0"/>
              </a:rPr>
              <a:t>N </a:t>
            </a:r>
            <a:r>
              <a:rPr lang="en-US" sz="2000" dirty="0"/>
              <a:t>affects the performance of a hash table</a:t>
            </a:r>
            <a:endParaRPr lang="en-US" sz="2000" dirty="0" smtClean="0"/>
          </a:p>
          <a:p>
            <a:pPr lvl="1">
              <a:lnSpc>
                <a:spcPct val="90000"/>
              </a:lnSpc>
            </a:pPr>
            <a:r>
              <a:rPr lang="en-US" sz="1600" dirty="0" smtClean="0">
                <a:latin typeface="+mj-lt"/>
              </a:rPr>
              <a:t>For separate chaining, performance is typically good for </a:t>
            </a:r>
            <a:r>
              <a:rPr lang="en-US" sz="1600" dirty="0" err="1" smtClean="0">
                <a:latin typeface="+mj-lt"/>
              </a:rPr>
              <a:t>λ</a:t>
            </a:r>
            <a:r>
              <a:rPr lang="en-US" sz="1600" dirty="0" smtClean="0">
                <a:latin typeface="+mj-lt"/>
              </a:rPr>
              <a:t> &lt; 0.9.</a:t>
            </a:r>
          </a:p>
          <a:p>
            <a:pPr lvl="1">
              <a:lnSpc>
                <a:spcPct val="90000"/>
              </a:lnSpc>
            </a:pPr>
            <a:r>
              <a:rPr lang="en-US" sz="1600" dirty="0" smtClean="0">
                <a:latin typeface="+mj-lt"/>
              </a:rPr>
              <a:t>For open addressing , performance is typically good for </a:t>
            </a:r>
            <a:r>
              <a:rPr lang="en-US" sz="1600" dirty="0" err="1" smtClean="0">
                <a:latin typeface="+mj-lt"/>
              </a:rPr>
              <a:t>λ</a:t>
            </a:r>
            <a:r>
              <a:rPr lang="en-US" sz="1600" dirty="0" smtClean="0">
                <a:latin typeface="+mj-lt"/>
              </a:rPr>
              <a:t> &lt; 0.5.</a:t>
            </a:r>
          </a:p>
          <a:p>
            <a:pPr lvl="1">
              <a:lnSpc>
                <a:spcPct val="90000"/>
              </a:lnSpc>
            </a:pPr>
            <a:r>
              <a:rPr lang="en-US" sz="1600" dirty="0" err="1" smtClean="0">
                <a:latin typeface="+mj-lt"/>
              </a:rPr>
              <a:t>java.util.HashMap</a:t>
            </a:r>
            <a:r>
              <a:rPr lang="en-US" sz="1600" dirty="0" smtClean="0">
                <a:latin typeface="+mj-lt"/>
              </a:rPr>
              <a:t> maintains </a:t>
            </a:r>
            <a:r>
              <a:rPr lang="en-US" sz="1600" dirty="0" err="1" smtClean="0">
                <a:latin typeface="+mj-lt"/>
              </a:rPr>
              <a:t>λ</a:t>
            </a:r>
            <a:r>
              <a:rPr lang="en-US" sz="1600" dirty="0" smtClean="0">
                <a:latin typeface="+mj-lt"/>
              </a:rPr>
              <a:t> &lt; 0.75	</a:t>
            </a:r>
          </a:p>
          <a:p>
            <a:pPr>
              <a:lnSpc>
                <a:spcPct val="90000"/>
              </a:lnSpc>
            </a:pPr>
            <a:r>
              <a:rPr lang="en-US" dirty="0" smtClean="0">
                <a:latin typeface="+mj-lt"/>
              </a:rPr>
              <a:t>Open addressing can be more memory efficient than separate chaining, as we do not require a separate data structure.</a:t>
            </a:r>
          </a:p>
          <a:p>
            <a:pPr>
              <a:lnSpc>
                <a:spcPct val="90000"/>
              </a:lnSpc>
            </a:pPr>
            <a:r>
              <a:rPr lang="en-US" dirty="0" smtClean="0">
                <a:latin typeface="+mj-lt"/>
              </a:rPr>
              <a:t>However, </a:t>
            </a:r>
            <a:r>
              <a:rPr lang="en-US" dirty="0">
                <a:latin typeface="+mj-lt"/>
              </a:rPr>
              <a:t>s</a:t>
            </a:r>
            <a:r>
              <a:rPr lang="en-US" dirty="0" smtClean="0">
                <a:latin typeface="+mj-lt"/>
              </a:rPr>
              <a:t>eparate chaining is typically as fast or faster than open addressing.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57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257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25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257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257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2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Rehashing</a:t>
            </a:r>
            <a:endParaRPr lang="en-US" dirty="0"/>
          </a:p>
        </p:txBody>
      </p:sp>
      <p:sp>
        <p:nvSpPr>
          <p:cNvPr id="3" name="Content Placeholder 2"/>
          <p:cNvSpPr>
            <a:spLocks noGrp="1"/>
          </p:cNvSpPr>
          <p:nvPr>
            <p:ph idx="1"/>
          </p:nvPr>
        </p:nvSpPr>
        <p:spPr/>
        <p:txBody>
          <a:bodyPr/>
          <a:lstStyle/>
          <a:p>
            <a:r>
              <a:rPr lang="en-US" dirty="0" smtClean="0"/>
              <a:t>When the load factor </a:t>
            </a:r>
            <a:r>
              <a:rPr lang="en-US" dirty="0" err="1" smtClean="0"/>
              <a:t>λ</a:t>
            </a:r>
            <a:r>
              <a:rPr lang="en-US" dirty="0" smtClean="0"/>
              <a:t> exceeds threshold, the table must be </a:t>
            </a:r>
            <a:r>
              <a:rPr lang="en-US" b="1" dirty="0" smtClean="0">
                <a:solidFill>
                  <a:srgbClr val="800000"/>
                </a:solidFill>
              </a:rPr>
              <a:t>rehashed</a:t>
            </a:r>
            <a:r>
              <a:rPr lang="en-US" dirty="0" smtClean="0"/>
              <a:t>.</a:t>
            </a:r>
          </a:p>
          <a:p>
            <a:pPr lvl="1"/>
            <a:r>
              <a:rPr lang="en-US" dirty="0" smtClean="0"/>
              <a:t>A larger table is allocated (typically at least double the size).</a:t>
            </a:r>
          </a:p>
          <a:p>
            <a:pPr lvl="1"/>
            <a:r>
              <a:rPr lang="en-US" dirty="0" smtClean="0"/>
              <a:t>A new hash function is defined.</a:t>
            </a:r>
          </a:p>
          <a:p>
            <a:pPr lvl="1"/>
            <a:r>
              <a:rPr lang="en-US" dirty="0" smtClean="0"/>
              <a:t>All existing entries are copied to this new table using the new hash function.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8650" y="-3073400"/>
            <a:ext cx="10401300" cy="13004800"/>
          </a:xfrm>
          <a:prstGeom prst="rect">
            <a:avLst/>
          </a:prstGeom>
        </p:spPr>
      </p:pic>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Maps</a:t>
            </a:r>
          </a:p>
          <a:p>
            <a:r>
              <a:rPr lang="en-US" dirty="0" smtClean="0"/>
              <a:t>Hashing</a:t>
            </a:r>
          </a:p>
          <a:p>
            <a:r>
              <a:rPr lang="en-US" b="1" dirty="0" smtClean="0">
                <a:solidFill>
                  <a:srgbClr val="800000"/>
                </a:solidFill>
              </a:rPr>
              <a:t>Dictionaries</a:t>
            </a:r>
          </a:p>
        </p:txBody>
      </p:sp>
    </p:spTree>
    <p:extLst>
      <p:ext uri="{BB962C8B-B14F-4D97-AF65-F5344CB8AC3E}">
        <p14:creationId xmlns:p14="http://schemas.microsoft.com/office/powerpoint/2010/main" val="1383151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050"/>
          <p:cNvSpPr>
            <a:spLocks noGrp="1" noChangeArrowheads="1"/>
          </p:cNvSpPr>
          <p:nvPr>
            <p:ph type="title"/>
          </p:nvPr>
        </p:nvSpPr>
        <p:spPr/>
        <p:txBody>
          <a:bodyPr/>
          <a:lstStyle/>
          <a:p>
            <a:r>
              <a:rPr lang="en-US" dirty="0"/>
              <a:t>Dictionary </a:t>
            </a:r>
            <a:r>
              <a:rPr lang="en-US" dirty="0" smtClean="0"/>
              <a:t>ADT</a:t>
            </a:r>
            <a:endParaRPr lang="en-US" dirty="0"/>
          </a:p>
        </p:txBody>
      </p:sp>
      <p:sp>
        <p:nvSpPr>
          <p:cNvPr id="130051" name="Rectangle 2051" descr="Rectangle: Click to edit Master text styles&#10;Second level&#10;Third level&#10;Fourth level&#10;Fifth level"/>
          <p:cNvSpPr>
            <a:spLocks noGrp="1" noChangeArrowheads="1"/>
          </p:cNvSpPr>
          <p:nvPr>
            <p:ph type="body" sz="half" idx="1"/>
          </p:nvPr>
        </p:nvSpPr>
        <p:spPr>
          <a:xfrm>
            <a:off x="457200" y="914400"/>
            <a:ext cx="4191000" cy="4495800"/>
          </a:xfrm>
        </p:spPr>
        <p:txBody>
          <a:bodyPr/>
          <a:lstStyle/>
          <a:p>
            <a:pPr>
              <a:lnSpc>
                <a:spcPct val="90000"/>
              </a:lnSpc>
            </a:pPr>
            <a:r>
              <a:rPr lang="en-US" sz="2000" dirty="0"/>
              <a:t>The dictionary ADT models a searchable collection of key-element entries</a:t>
            </a:r>
          </a:p>
          <a:p>
            <a:pPr>
              <a:lnSpc>
                <a:spcPct val="90000"/>
              </a:lnSpc>
            </a:pPr>
            <a:r>
              <a:rPr lang="en-US" sz="2000" dirty="0"/>
              <a:t>The main operations of a dictionary are searching, inserting, and deleting items</a:t>
            </a:r>
          </a:p>
          <a:p>
            <a:pPr>
              <a:lnSpc>
                <a:spcPct val="90000"/>
              </a:lnSpc>
            </a:pPr>
            <a:r>
              <a:rPr lang="en-US" sz="2000" dirty="0"/>
              <a:t>Multiple items with the same key </a:t>
            </a:r>
            <a:r>
              <a:rPr lang="en-US" sz="2000" b="1" dirty="0">
                <a:solidFill>
                  <a:schemeClr val="tx2"/>
                </a:solidFill>
              </a:rPr>
              <a:t>are</a:t>
            </a:r>
            <a:r>
              <a:rPr lang="en-US" sz="2000" dirty="0"/>
              <a:t> allowed</a:t>
            </a:r>
          </a:p>
          <a:p>
            <a:pPr>
              <a:lnSpc>
                <a:spcPct val="90000"/>
              </a:lnSpc>
            </a:pPr>
            <a:r>
              <a:rPr lang="en-US" sz="2000" dirty="0"/>
              <a:t>Applications:</a:t>
            </a:r>
          </a:p>
          <a:p>
            <a:pPr lvl="1">
              <a:lnSpc>
                <a:spcPct val="90000"/>
              </a:lnSpc>
            </a:pPr>
            <a:r>
              <a:rPr lang="en-US" sz="1800" dirty="0"/>
              <a:t>word-definition pairs</a:t>
            </a:r>
          </a:p>
          <a:p>
            <a:pPr lvl="1">
              <a:lnSpc>
                <a:spcPct val="90000"/>
              </a:lnSpc>
            </a:pPr>
            <a:r>
              <a:rPr lang="en-US" sz="1800" dirty="0"/>
              <a:t>credit card </a:t>
            </a:r>
            <a:r>
              <a:rPr lang="en-US" sz="1800" dirty="0" smtClean="0"/>
              <a:t>authorizations</a:t>
            </a:r>
          </a:p>
        </p:txBody>
      </p:sp>
      <p:sp>
        <p:nvSpPr>
          <p:cNvPr id="130052" name="Rectangle 2052" descr="Rectangle: Click to edit Master text styles&#10;Second level&#10;Third level&#10;Fourth level&#10;Fifth level"/>
          <p:cNvSpPr>
            <a:spLocks noGrp="1" noChangeArrowheads="1"/>
          </p:cNvSpPr>
          <p:nvPr>
            <p:ph type="body" sz="half" idx="2"/>
          </p:nvPr>
        </p:nvSpPr>
        <p:spPr>
          <a:xfrm>
            <a:off x="4758145" y="914400"/>
            <a:ext cx="4293062" cy="5257800"/>
          </a:xfrm>
        </p:spPr>
        <p:txBody>
          <a:bodyPr/>
          <a:lstStyle/>
          <a:p>
            <a:pPr>
              <a:lnSpc>
                <a:spcPct val="90000"/>
              </a:lnSpc>
            </a:pPr>
            <a:r>
              <a:rPr lang="en-US" sz="1800" dirty="0"/>
              <a:t>Dictionary ADT methods:</a:t>
            </a:r>
          </a:p>
          <a:p>
            <a:pPr lvl="1">
              <a:lnSpc>
                <a:spcPct val="90000"/>
              </a:lnSpc>
            </a:pPr>
            <a:r>
              <a:rPr lang="en-US" sz="1800" dirty="0" smtClean="0">
                <a:solidFill>
                  <a:schemeClr val="tx2"/>
                </a:solidFill>
              </a:rPr>
              <a:t>get</a:t>
            </a:r>
            <a:r>
              <a:rPr lang="en-US" sz="1800" dirty="0" smtClean="0"/>
              <a:t>(</a:t>
            </a:r>
            <a:r>
              <a:rPr lang="en-US" sz="1800" dirty="0"/>
              <a:t>k): if the dictionary has</a:t>
            </a:r>
            <a:r>
              <a:rPr lang="en-US" sz="1800" dirty="0" smtClean="0"/>
              <a:t> at least one entry </a:t>
            </a:r>
            <a:r>
              <a:rPr lang="en-US" sz="1800" dirty="0"/>
              <a:t>with key k, returns</a:t>
            </a:r>
            <a:r>
              <a:rPr lang="en-US" sz="1800" dirty="0" smtClean="0"/>
              <a:t> one of them, </a:t>
            </a:r>
            <a:r>
              <a:rPr lang="en-US" sz="1800" dirty="0"/>
              <a:t>else, returns null </a:t>
            </a:r>
          </a:p>
          <a:p>
            <a:pPr lvl="1">
              <a:lnSpc>
                <a:spcPct val="90000"/>
              </a:lnSpc>
            </a:pPr>
            <a:r>
              <a:rPr lang="en-US" sz="1800" dirty="0" err="1" smtClean="0">
                <a:solidFill>
                  <a:schemeClr val="tx2"/>
                </a:solidFill>
              </a:rPr>
              <a:t>getAll</a:t>
            </a:r>
            <a:r>
              <a:rPr lang="en-US" sz="1800" dirty="0"/>
              <a:t>(k): returns an </a:t>
            </a:r>
            <a:r>
              <a:rPr lang="en-US" sz="1800" dirty="0" err="1" smtClean="0"/>
              <a:t>iterable</a:t>
            </a:r>
            <a:r>
              <a:rPr lang="en-US" sz="1800" dirty="0" smtClean="0"/>
              <a:t> collection of </a:t>
            </a:r>
            <a:r>
              <a:rPr lang="en-US" sz="1800" dirty="0"/>
              <a:t>all entries with key k</a:t>
            </a:r>
          </a:p>
          <a:p>
            <a:pPr lvl="1">
              <a:lnSpc>
                <a:spcPct val="90000"/>
              </a:lnSpc>
            </a:pPr>
            <a:r>
              <a:rPr lang="en-US" sz="1800" dirty="0" smtClean="0">
                <a:solidFill>
                  <a:schemeClr val="tx2"/>
                </a:solidFill>
              </a:rPr>
              <a:t>put</a:t>
            </a:r>
            <a:r>
              <a:rPr lang="en-US" sz="1800" dirty="0" smtClean="0"/>
              <a:t>(</a:t>
            </a:r>
            <a:r>
              <a:rPr lang="en-US" sz="1800" dirty="0"/>
              <a:t>k, v</a:t>
            </a:r>
            <a:r>
              <a:rPr lang="en-US" sz="1800" dirty="0" smtClean="0"/>
              <a:t>)</a:t>
            </a:r>
            <a:r>
              <a:rPr lang="en-US" sz="1800" dirty="0"/>
              <a:t>: inserts and returns the entry (k, v</a:t>
            </a:r>
            <a:r>
              <a:rPr lang="en-US" sz="1800" dirty="0" smtClean="0"/>
              <a:t>) </a:t>
            </a:r>
            <a:endParaRPr lang="en-US" sz="1800" dirty="0"/>
          </a:p>
          <a:p>
            <a:pPr lvl="1">
              <a:lnSpc>
                <a:spcPct val="90000"/>
              </a:lnSpc>
            </a:pPr>
            <a:r>
              <a:rPr lang="en-US" sz="1800" dirty="0">
                <a:solidFill>
                  <a:schemeClr val="tx2"/>
                </a:solidFill>
              </a:rPr>
              <a:t>remove</a:t>
            </a:r>
            <a:r>
              <a:rPr lang="en-US" sz="1800" dirty="0"/>
              <a:t>(e): </a:t>
            </a:r>
            <a:r>
              <a:rPr lang="en-US" sz="1800" dirty="0" smtClean="0"/>
              <a:t>removes and returns the entry e. Throws an exception if the entry is not in the dictionary.</a:t>
            </a:r>
            <a:endParaRPr lang="en-US" sz="1800" dirty="0"/>
          </a:p>
          <a:p>
            <a:pPr lvl="1">
              <a:lnSpc>
                <a:spcPct val="90000"/>
              </a:lnSpc>
            </a:pPr>
            <a:r>
              <a:rPr lang="en-US" sz="1800" dirty="0" err="1" smtClean="0">
                <a:solidFill>
                  <a:schemeClr val="tx2"/>
                </a:solidFill>
              </a:rPr>
              <a:t>entrySet</a:t>
            </a:r>
            <a:r>
              <a:rPr lang="en-US" sz="1800" dirty="0" smtClean="0"/>
              <a:t>(</a:t>
            </a:r>
            <a:r>
              <a:rPr lang="en-US" sz="1800" dirty="0"/>
              <a:t>): returns </a:t>
            </a:r>
            <a:r>
              <a:rPr lang="en-US" sz="1800" dirty="0" smtClean="0"/>
              <a:t>an </a:t>
            </a:r>
            <a:r>
              <a:rPr lang="en-US" sz="1800" dirty="0" err="1" smtClean="0"/>
              <a:t>iterable</a:t>
            </a:r>
            <a:r>
              <a:rPr lang="en-US" sz="1800" dirty="0" smtClean="0"/>
              <a:t> collection of </a:t>
            </a:r>
            <a:r>
              <a:rPr lang="en-US" sz="1800" dirty="0"/>
              <a:t>the entries in the dictionary</a:t>
            </a:r>
          </a:p>
          <a:p>
            <a:pPr lvl="1">
              <a:lnSpc>
                <a:spcPct val="90000"/>
              </a:lnSpc>
            </a:pPr>
            <a:r>
              <a:rPr lang="en-US" sz="1800" dirty="0">
                <a:solidFill>
                  <a:schemeClr val="tx2"/>
                </a:solidFill>
              </a:rPr>
              <a:t>size</a:t>
            </a:r>
            <a:r>
              <a:rPr lang="en-US" sz="1800" dirty="0"/>
              <a:t>(), </a:t>
            </a:r>
            <a:r>
              <a:rPr lang="en-US" sz="1800" dirty="0" err="1">
                <a:solidFill>
                  <a:schemeClr val="tx2"/>
                </a:solidFill>
              </a:rPr>
              <a:t>isEmpty</a:t>
            </a:r>
            <a:r>
              <a:rPr lang="en-US" sz="1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005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005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0052">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052">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0052">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0052">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0052">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0052">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00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P spid="130052"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Dictionaries and Java</a:t>
            </a:r>
            <a:endParaRPr lang="en-US" dirty="0"/>
          </a:p>
        </p:txBody>
      </p:sp>
      <p:sp>
        <p:nvSpPr>
          <p:cNvPr id="6" name="Content Placeholder 5"/>
          <p:cNvSpPr>
            <a:spLocks noGrp="1"/>
          </p:cNvSpPr>
          <p:nvPr>
            <p:ph idx="1"/>
          </p:nvPr>
        </p:nvSpPr>
        <p:spPr/>
        <p:txBody>
          <a:bodyPr/>
          <a:lstStyle/>
          <a:p>
            <a:r>
              <a:rPr lang="en-US" dirty="0" smtClean="0"/>
              <a:t>Note:  The </a:t>
            </a:r>
            <a:r>
              <a:rPr lang="en-US" dirty="0" err="1" smtClean="0"/>
              <a:t>java.util.Dictionary</a:t>
            </a:r>
            <a:r>
              <a:rPr lang="en-US" dirty="0" smtClean="0"/>
              <a:t> class actually implements a map ADT.</a:t>
            </a:r>
          </a:p>
          <a:p>
            <a:r>
              <a:rPr lang="en-US" dirty="0" smtClean="0"/>
              <a:t>There is no dictionary data structure in the Java Collections Framework that supports multiple entries with equal keys.</a:t>
            </a:r>
          </a:p>
          <a:p>
            <a:r>
              <a:rPr lang="en-US" dirty="0" smtClean="0"/>
              <a:t>The textbook (Section 9.5.3) provides an implementation of a Dictionary based upon a map of keys, each entry of which supports a linked list of entries with the same key.</a:t>
            </a:r>
            <a:endParaRPr lang="en-US" dirty="0"/>
          </a:p>
        </p:txBody>
      </p:sp>
    </p:spTree>
    <p:extLst>
      <p:ext uri="{BB962C8B-B14F-4D97-AF65-F5344CB8AC3E}">
        <p14:creationId xmlns:p14="http://schemas.microsoft.com/office/powerpoint/2010/main" val="3596775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050"/>
          <p:cNvSpPr>
            <a:spLocks noGrp="1" noChangeArrowheads="1"/>
          </p:cNvSpPr>
          <p:nvPr>
            <p:ph type="title"/>
          </p:nvPr>
        </p:nvSpPr>
        <p:spPr/>
        <p:txBody>
          <a:bodyPr/>
          <a:lstStyle/>
          <a:p>
            <a:r>
              <a:rPr lang="en-US"/>
              <a:t>Maps</a:t>
            </a:r>
            <a:endParaRPr lang="en-US">
              <a:ea typeface="Tahoma" pitchFamily="39" charset="0"/>
              <a:cs typeface="Tahoma" pitchFamily="39" charset="0"/>
            </a:endParaRPr>
          </a:p>
        </p:txBody>
      </p:sp>
      <p:sp>
        <p:nvSpPr>
          <p:cNvPr id="130051" name="Rectangle 2051" descr="Rectangle: Click to edit Master text styles&#10;Second level&#10;Third level&#10;Fourth level&#10;Fifth level"/>
          <p:cNvSpPr>
            <a:spLocks noGrp="1" noChangeArrowheads="1"/>
          </p:cNvSpPr>
          <p:nvPr>
            <p:ph type="body" idx="1"/>
          </p:nvPr>
        </p:nvSpPr>
        <p:spPr>
          <a:xfrm>
            <a:off x="838200" y="1676400"/>
            <a:ext cx="7772400" cy="4648200"/>
          </a:xfrm>
        </p:spPr>
        <p:txBody>
          <a:bodyPr/>
          <a:lstStyle/>
          <a:p>
            <a:pPr>
              <a:lnSpc>
                <a:spcPct val="90000"/>
              </a:lnSpc>
            </a:pPr>
            <a:r>
              <a:rPr lang="en-US" dirty="0"/>
              <a:t>A map models a searchable collection of key-value entries</a:t>
            </a:r>
          </a:p>
          <a:p>
            <a:pPr>
              <a:lnSpc>
                <a:spcPct val="90000"/>
              </a:lnSpc>
            </a:pPr>
            <a:r>
              <a:rPr lang="en-US" dirty="0"/>
              <a:t>The main operations of a map are for searching, inserting, and deleting items</a:t>
            </a:r>
          </a:p>
          <a:p>
            <a:pPr>
              <a:lnSpc>
                <a:spcPct val="90000"/>
              </a:lnSpc>
            </a:pPr>
            <a:r>
              <a:rPr lang="en-US" dirty="0"/>
              <a:t>Multiple entries with the same key are </a:t>
            </a:r>
            <a:r>
              <a:rPr lang="en-US" b="1" dirty="0">
                <a:solidFill>
                  <a:schemeClr val="tx2"/>
                </a:solidFill>
              </a:rPr>
              <a:t>not</a:t>
            </a:r>
            <a:r>
              <a:rPr lang="en-US" dirty="0"/>
              <a:t> allowed</a:t>
            </a:r>
          </a:p>
          <a:p>
            <a:pPr>
              <a:lnSpc>
                <a:spcPct val="90000"/>
              </a:lnSpc>
            </a:pPr>
            <a:r>
              <a:rPr lang="en-US" dirty="0"/>
              <a:t>Applications:</a:t>
            </a:r>
          </a:p>
          <a:p>
            <a:pPr lvl="1">
              <a:lnSpc>
                <a:spcPct val="90000"/>
              </a:lnSpc>
            </a:pPr>
            <a:r>
              <a:rPr lang="en-US" dirty="0"/>
              <a:t>address book</a:t>
            </a:r>
          </a:p>
          <a:p>
            <a:pPr lvl="1">
              <a:lnSpc>
                <a:spcPct val="90000"/>
              </a:lnSpc>
            </a:pPr>
            <a:r>
              <a:rPr lang="en-US" dirty="0"/>
              <a:t>student-record database</a:t>
            </a:r>
          </a:p>
        </p:txBody>
      </p:sp>
      <p:pic>
        <p:nvPicPr>
          <p:cNvPr id="130060" name="Picture 2060" descr="j0312176"/>
          <p:cNvPicPr>
            <a:picLocks noGrp="1" noChangeAspect="1" noChangeArrowheads="1"/>
          </p:cNvPicPr>
          <p:nvPr>
            <p:ph sz="half" idx="4294967295"/>
          </p:nvPr>
        </p:nvPicPr>
        <p:blipFill>
          <a:blip r:embed="rId2"/>
          <a:srcRect/>
          <a:stretch>
            <a:fillRect/>
          </a:stretch>
        </p:blipFill>
        <p:spPr>
          <a:xfrm>
            <a:off x="7315200" y="304800"/>
            <a:ext cx="1425575" cy="1447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005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0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t>Example</a:t>
            </a:r>
          </a:p>
        </p:txBody>
      </p:sp>
      <p:sp>
        <p:nvSpPr>
          <p:cNvPr id="144387" name="Rectangle 3" descr="Rectangle: Click to edit Master text styles&#10;Second level&#10;Third level&#10;Fourth level&#10;Fifth level"/>
          <p:cNvSpPr>
            <a:spLocks noGrp="1" noChangeArrowheads="1"/>
          </p:cNvSpPr>
          <p:nvPr>
            <p:ph type="body" idx="1"/>
          </p:nvPr>
        </p:nvSpPr>
        <p:spPr>
          <a:xfrm>
            <a:off x="685800" y="1019520"/>
            <a:ext cx="8153400" cy="4419600"/>
          </a:xfrm>
        </p:spPr>
        <p:txBody>
          <a:bodyPr/>
          <a:lstStyle/>
          <a:p>
            <a:pPr>
              <a:lnSpc>
                <a:spcPct val="80000"/>
              </a:lnSpc>
              <a:buFont typeface="Wingdings" pitchFamily="38" charset="2"/>
              <a:buNone/>
            </a:pPr>
            <a:r>
              <a:rPr lang="en-US" sz="2000" b="1" i="1" dirty="0"/>
              <a:t>Operation		Output		Dictionary	</a:t>
            </a:r>
          </a:p>
          <a:p>
            <a:pPr>
              <a:lnSpc>
                <a:spcPct val="80000"/>
              </a:lnSpc>
              <a:buFont typeface="Wingdings" pitchFamily="38" charset="2"/>
              <a:buNone/>
            </a:pPr>
            <a:r>
              <a:rPr lang="en-US" sz="2000" dirty="0" smtClean="0"/>
              <a:t>put(</a:t>
            </a:r>
            <a:r>
              <a:rPr lang="en-US" sz="2000" dirty="0"/>
              <a:t>5</a:t>
            </a:r>
            <a:r>
              <a:rPr lang="en-US" sz="2000" i="1" dirty="0"/>
              <a:t>,A</a:t>
            </a:r>
            <a:r>
              <a:rPr lang="en-US" sz="2000" dirty="0"/>
              <a:t>)		</a:t>
            </a:r>
            <a:r>
              <a:rPr lang="en-US" sz="2000" dirty="0" smtClean="0"/>
              <a:t>	(</a:t>
            </a:r>
            <a:r>
              <a:rPr lang="en-US" sz="2000" dirty="0"/>
              <a:t>5</a:t>
            </a:r>
            <a:r>
              <a:rPr lang="en-US" sz="2000" i="1" dirty="0"/>
              <a:t>,A</a:t>
            </a:r>
            <a:r>
              <a:rPr lang="en-US" sz="2000" dirty="0"/>
              <a:t>)		(5</a:t>
            </a:r>
            <a:r>
              <a:rPr lang="en-US" sz="2000" i="1" dirty="0"/>
              <a:t>,A</a:t>
            </a:r>
            <a:r>
              <a:rPr lang="en-US" sz="2000" dirty="0"/>
              <a:t>)</a:t>
            </a:r>
            <a:r>
              <a:rPr lang="en-US" sz="2000" i="1" dirty="0"/>
              <a:t>	</a:t>
            </a:r>
          </a:p>
          <a:p>
            <a:pPr>
              <a:lnSpc>
                <a:spcPct val="80000"/>
              </a:lnSpc>
              <a:buFont typeface="Wingdings" pitchFamily="38" charset="2"/>
              <a:buNone/>
            </a:pPr>
            <a:r>
              <a:rPr lang="en-US" sz="2000" dirty="0" smtClean="0"/>
              <a:t>put(</a:t>
            </a:r>
            <a:r>
              <a:rPr lang="en-US" sz="2000" dirty="0"/>
              <a:t>7</a:t>
            </a:r>
            <a:r>
              <a:rPr lang="en-US" sz="2000" i="1" dirty="0"/>
              <a:t>,B</a:t>
            </a:r>
            <a:r>
              <a:rPr lang="en-US" sz="2000" dirty="0"/>
              <a:t>)		</a:t>
            </a:r>
            <a:r>
              <a:rPr lang="en-US" sz="2000" dirty="0" smtClean="0"/>
              <a:t>	(</a:t>
            </a:r>
            <a:r>
              <a:rPr lang="en-US" sz="2000" dirty="0"/>
              <a:t>7</a:t>
            </a:r>
            <a:r>
              <a:rPr lang="en-US" sz="2000" i="1" dirty="0"/>
              <a:t>,B</a:t>
            </a:r>
            <a:r>
              <a:rPr lang="en-US" sz="2000" dirty="0"/>
              <a:t>)		(5</a:t>
            </a:r>
            <a:r>
              <a:rPr lang="en-US" sz="2000" i="1" dirty="0"/>
              <a:t>,A</a:t>
            </a:r>
            <a:r>
              <a:rPr lang="en-US" sz="2000" dirty="0"/>
              <a:t>)</a:t>
            </a:r>
            <a:r>
              <a:rPr lang="en-US" sz="2000" i="1" dirty="0"/>
              <a:t>,</a:t>
            </a:r>
            <a:r>
              <a:rPr lang="en-US" sz="2000" dirty="0"/>
              <a:t>(7</a:t>
            </a:r>
            <a:r>
              <a:rPr lang="en-US" sz="2000" i="1" dirty="0"/>
              <a:t>,B</a:t>
            </a:r>
            <a:r>
              <a:rPr lang="en-US" sz="2000" dirty="0"/>
              <a:t>)</a:t>
            </a:r>
            <a:r>
              <a:rPr lang="en-US" sz="2000" i="1" dirty="0"/>
              <a:t>	</a:t>
            </a:r>
          </a:p>
          <a:p>
            <a:pPr>
              <a:lnSpc>
                <a:spcPct val="80000"/>
              </a:lnSpc>
              <a:buFont typeface="Wingdings" pitchFamily="38" charset="2"/>
              <a:buNone/>
            </a:pPr>
            <a:r>
              <a:rPr lang="en-US" sz="2000" dirty="0" smtClean="0"/>
              <a:t>put(</a:t>
            </a:r>
            <a:r>
              <a:rPr lang="en-US" sz="2000" dirty="0"/>
              <a:t>2</a:t>
            </a:r>
            <a:r>
              <a:rPr lang="en-US" sz="2000" i="1" dirty="0"/>
              <a:t>,C</a:t>
            </a:r>
            <a:r>
              <a:rPr lang="en-US" sz="2000" dirty="0"/>
              <a:t>)		(2</a:t>
            </a:r>
            <a:r>
              <a:rPr lang="en-US" sz="2000" i="1" dirty="0"/>
              <a:t>,C</a:t>
            </a:r>
            <a:r>
              <a:rPr lang="en-US" sz="2000" dirty="0"/>
              <a:t>)		(5</a:t>
            </a:r>
            <a:r>
              <a:rPr lang="en-US" sz="2000" i="1" dirty="0"/>
              <a:t>,A</a:t>
            </a:r>
            <a:r>
              <a:rPr lang="en-US" sz="2000" dirty="0"/>
              <a:t>)</a:t>
            </a:r>
            <a:r>
              <a:rPr lang="en-US" sz="2000" i="1" dirty="0"/>
              <a:t>,</a:t>
            </a:r>
            <a:r>
              <a:rPr lang="en-US" sz="2000" dirty="0"/>
              <a:t>(7</a:t>
            </a:r>
            <a:r>
              <a:rPr lang="en-US" sz="2000" i="1" dirty="0"/>
              <a:t>,B</a:t>
            </a:r>
            <a:r>
              <a:rPr lang="en-US" sz="2000" dirty="0"/>
              <a:t>)</a:t>
            </a:r>
            <a:r>
              <a:rPr lang="en-US" sz="2000" i="1" dirty="0"/>
              <a:t>,</a:t>
            </a:r>
            <a:r>
              <a:rPr lang="en-US" sz="2000" dirty="0"/>
              <a:t>(2</a:t>
            </a:r>
            <a:r>
              <a:rPr lang="en-US" sz="2000" i="1" dirty="0"/>
              <a:t>,C</a:t>
            </a:r>
            <a:r>
              <a:rPr lang="en-US" sz="2000" dirty="0"/>
              <a:t>)</a:t>
            </a:r>
            <a:r>
              <a:rPr lang="en-US" sz="2000" i="1" dirty="0"/>
              <a:t>	</a:t>
            </a:r>
          </a:p>
          <a:p>
            <a:pPr>
              <a:lnSpc>
                <a:spcPct val="80000"/>
              </a:lnSpc>
              <a:buFont typeface="Wingdings" pitchFamily="38" charset="2"/>
              <a:buNone/>
            </a:pPr>
            <a:r>
              <a:rPr lang="en-US" sz="2000" dirty="0" smtClean="0"/>
              <a:t>put(</a:t>
            </a:r>
            <a:r>
              <a:rPr lang="en-US" sz="2000" dirty="0"/>
              <a:t>8</a:t>
            </a:r>
            <a:r>
              <a:rPr lang="en-US" sz="2000" i="1" dirty="0"/>
              <a:t>,D</a:t>
            </a:r>
            <a:r>
              <a:rPr lang="en-US" sz="2000" dirty="0"/>
              <a:t>)		(8</a:t>
            </a:r>
            <a:r>
              <a:rPr lang="en-US" sz="2000" i="1" dirty="0"/>
              <a:t>,D</a:t>
            </a:r>
            <a:r>
              <a:rPr lang="en-US" sz="2000" dirty="0"/>
              <a:t>)		(5</a:t>
            </a:r>
            <a:r>
              <a:rPr lang="en-US" sz="2000" i="1" dirty="0"/>
              <a:t>,A</a:t>
            </a:r>
            <a:r>
              <a:rPr lang="en-US" sz="2000" dirty="0"/>
              <a:t>)</a:t>
            </a:r>
            <a:r>
              <a:rPr lang="en-US" sz="2000" i="1" dirty="0"/>
              <a:t>,</a:t>
            </a:r>
            <a:r>
              <a:rPr lang="en-US" sz="2000" dirty="0"/>
              <a:t>(7</a:t>
            </a:r>
            <a:r>
              <a:rPr lang="en-US" sz="2000" i="1" dirty="0"/>
              <a:t>,B</a:t>
            </a:r>
            <a:r>
              <a:rPr lang="en-US" sz="2000" dirty="0"/>
              <a:t>)</a:t>
            </a:r>
            <a:r>
              <a:rPr lang="en-US" sz="2000" i="1" dirty="0"/>
              <a:t>,</a:t>
            </a:r>
            <a:r>
              <a:rPr lang="en-US" sz="2000" dirty="0"/>
              <a:t>(2</a:t>
            </a:r>
            <a:r>
              <a:rPr lang="en-US" sz="2000" i="1" dirty="0"/>
              <a:t>,C</a:t>
            </a:r>
            <a:r>
              <a:rPr lang="en-US" sz="2000" dirty="0"/>
              <a:t>)</a:t>
            </a:r>
            <a:r>
              <a:rPr lang="en-US" sz="2000" i="1" dirty="0"/>
              <a:t>,</a:t>
            </a:r>
            <a:r>
              <a:rPr lang="en-US" sz="2000" dirty="0"/>
              <a:t>(8</a:t>
            </a:r>
            <a:r>
              <a:rPr lang="en-US" sz="2000" i="1" dirty="0"/>
              <a:t>,D</a:t>
            </a:r>
            <a:r>
              <a:rPr lang="en-US" sz="2000" dirty="0"/>
              <a:t>)</a:t>
            </a:r>
            <a:endParaRPr lang="en-US" sz="2000" i="1" dirty="0"/>
          </a:p>
          <a:p>
            <a:pPr>
              <a:lnSpc>
                <a:spcPct val="80000"/>
              </a:lnSpc>
              <a:buFont typeface="Wingdings" pitchFamily="38" charset="2"/>
              <a:buNone/>
            </a:pPr>
            <a:r>
              <a:rPr lang="en-US" sz="2000" dirty="0" smtClean="0"/>
              <a:t>put(</a:t>
            </a:r>
            <a:r>
              <a:rPr lang="en-US" sz="2000" dirty="0"/>
              <a:t>2</a:t>
            </a:r>
            <a:r>
              <a:rPr lang="en-US" sz="2000" i="1" dirty="0"/>
              <a:t>,E</a:t>
            </a:r>
            <a:r>
              <a:rPr lang="en-US" sz="2000" dirty="0"/>
              <a:t>)		</a:t>
            </a:r>
            <a:r>
              <a:rPr lang="en-US" sz="2000" dirty="0" smtClean="0"/>
              <a:t>	(</a:t>
            </a:r>
            <a:r>
              <a:rPr lang="en-US" sz="2000" dirty="0"/>
              <a:t>2</a:t>
            </a:r>
            <a:r>
              <a:rPr lang="en-US" sz="2000" i="1" dirty="0"/>
              <a:t>,E</a:t>
            </a:r>
            <a:r>
              <a:rPr lang="en-US" sz="2000" dirty="0"/>
              <a:t>)		(5</a:t>
            </a:r>
            <a:r>
              <a:rPr lang="en-US" sz="2000" i="1" dirty="0"/>
              <a:t>,A</a:t>
            </a:r>
            <a:r>
              <a:rPr lang="en-US" sz="2000" dirty="0"/>
              <a:t>)</a:t>
            </a:r>
            <a:r>
              <a:rPr lang="en-US" sz="2000" i="1" dirty="0"/>
              <a:t>,</a:t>
            </a:r>
            <a:r>
              <a:rPr lang="en-US" sz="2000" dirty="0"/>
              <a:t>(7</a:t>
            </a:r>
            <a:r>
              <a:rPr lang="en-US" sz="2000" i="1" dirty="0"/>
              <a:t>,B</a:t>
            </a:r>
            <a:r>
              <a:rPr lang="en-US" sz="2000" dirty="0"/>
              <a:t>)</a:t>
            </a:r>
            <a:r>
              <a:rPr lang="en-US" sz="2000" i="1" dirty="0"/>
              <a:t>,</a:t>
            </a:r>
            <a:r>
              <a:rPr lang="en-US" sz="2000" dirty="0"/>
              <a:t>(2</a:t>
            </a:r>
            <a:r>
              <a:rPr lang="en-US" sz="2000" i="1" dirty="0"/>
              <a:t>,C</a:t>
            </a:r>
            <a:r>
              <a:rPr lang="en-US" sz="2000" dirty="0"/>
              <a:t>)</a:t>
            </a:r>
            <a:r>
              <a:rPr lang="en-US" sz="2000" i="1" dirty="0"/>
              <a:t>,</a:t>
            </a:r>
            <a:r>
              <a:rPr lang="en-US" sz="2000" dirty="0"/>
              <a:t>(8</a:t>
            </a:r>
            <a:r>
              <a:rPr lang="en-US" sz="2000" i="1" dirty="0"/>
              <a:t>,D</a:t>
            </a:r>
            <a:r>
              <a:rPr lang="en-US" sz="2000" dirty="0"/>
              <a:t>)</a:t>
            </a:r>
            <a:r>
              <a:rPr lang="en-US" sz="2000" i="1" dirty="0"/>
              <a:t>,</a:t>
            </a:r>
            <a:r>
              <a:rPr lang="en-US" sz="2000" dirty="0"/>
              <a:t>(2</a:t>
            </a:r>
            <a:r>
              <a:rPr lang="en-US" sz="2000" i="1" dirty="0"/>
              <a:t>,E</a:t>
            </a:r>
            <a:r>
              <a:rPr lang="en-US" sz="2000" dirty="0"/>
              <a:t>)</a:t>
            </a:r>
          </a:p>
          <a:p>
            <a:pPr>
              <a:lnSpc>
                <a:spcPct val="80000"/>
              </a:lnSpc>
              <a:buFont typeface="Wingdings" pitchFamily="38" charset="2"/>
              <a:buNone/>
            </a:pPr>
            <a:r>
              <a:rPr lang="en-US" sz="2000" dirty="0" smtClean="0"/>
              <a:t>get(</a:t>
            </a:r>
            <a:r>
              <a:rPr lang="en-US" sz="2000" dirty="0"/>
              <a:t>7)			(7</a:t>
            </a:r>
            <a:r>
              <a:rPr lang="en-US" sz="2000" i="1" dirty="0"/>
              <a:t>,B</a:t>
            </a:r>
            <a:r>
              <a:rPr lang="en-US" sz="2000" dirty="0"/>
              <a:t>)		(5</a:t>
            </a:r>
            <a:r>
              <a:rPr lang="en-US" sz="2000" i="1" dirty="0"/>
              <a:t>,A</a:t>
            </a:r>
            <a:r>
              <a:rPr lang="en-US" sz="2000" dirty="0"/>
              <a:t>)</a:t>
            </a:r>
            <a:r>
              <a:rPr lang="en-US" sz="2000" i="1" dirty="0"/>
              <a:t>,</a:t>
            </a:r>
            <a:r>
              <a:rPr lang="en-US" sz="2000" dirty="0"/>
              <a:t>(7</a:t>
            </a:r>
            <a:r>
              <a:rPr lang="en-US" sz="2000" i="1" dirty="0"/>
              <a:t>,B</a:t>
            </a:r>
            <a:r>
              <a:rPr lang="en-US" sz="2000" dirty="0"/>
              <a:t>)</a:t>
            </a:r>
            <a:r>
              <a:rPr lang="en-US" sz="2000" i="1" dirty="0"/>
              <a:t>,</a:t>
            </a:r>
            <a:r>
              <a:rPr lang="en-US" sz="2000" dirty="0"/>
              <a:t>(2</a:t>
            </a:r>
            <a:r>
              <a:rPr lang="en-US" sz="2000" i="1" dirty="0"/>
              <a:t>,C</a:t>
            </a:r>
            <a:r>
              <a:rPr lang="en-US" sz="2000" dirty="0"/>
              <a:t>)</a:t>
            </a:r>
            <a:r>
              <a:rPr lang="en-US" sz="2000" i="1" dirty="0"/>
              <a:t>,</a:t>
            </a:r>
            <a:r>
              <a:rPr lang="en-US" sz="2000" dirty="0"/>
              <a:t>(8</a:t>
            </a:r>
            <a:r>
              <a:rPr lang="en-US" sz="2000" i="1" dirty="0"/>
              <a:t>,D</a:t>
            </a:r>
            <a:r>
              <a:rPr lang="en-US" sz="2000" dirty="0"/>
              <a:t>)</a:t>
            </a:r>
            <a:r>
              <a:rPr lang="en-US" sz="2000" i="1" dirty="0"/>
              <a:t>,</a:t>
            </a:r>
            <a:r>
              <a:rPr lang="en-US" sz="2000" dirty="0"/>
              <a:t>(2</a:t>
            </a:r>
            <a:r>
              <a:rPr lang="en-US" sz="2000" i="1" dirty="0"/>
              <a:t>,E</a:t>
            </a:r>
            <a:r>
              <a:rPr lang="en-US" sz="2000" dirty="0"/>
              <a:t>)</a:t>
            </a:r>
            <a:endParaRPr lang="en-US" sz="2000" i="1" dirty="0"/>
          </a:p>
          <a:p>
            <a:pPr>
              <a:lnSpc>
                <a:spcPct val="80000"/>
              </a:lnSpc>
              <a:buFont typeface="Wingdings" pitchFamily="38" charset="2"/>
              <a:buNone/>
            </a:pPr>
            <a:r>
              <a:rPr lang="en-US" sz="2000" dirty="0" smtClean="0"/>
              <a:t>get(</a:t>
            </a:r>
            <a:r>
              <a:rPr lang="en-US" sz="2000" dirty="0"/>
              <a:t>4)			</a:t>
            </a:r>
            <a:r>
              <a:rPr lang="en-US" sz="2000" b="1" dirty="0"/>
              <a:t>null		</a:t>
            </a:r>
            <a:r>
              <a:rPr lang="en-US" sz="2000" dirty="0"/>
              <a:t>(5</a:t>
            </a:r>
            <a:r>
              <a:rPr lang="en-US" sz="2000" i="1" dirty="0"/>
              <a:t>,A</a:t>
            </a:r>
            <a:r>
              <a:rPr lang="en-US" sz="2000" dirty="0"/>
              <a:t>)</a:t>
            </a:r>
            <a:r>
              <a:rPr lang="en-US" sz="2000" i="1" dirty="0"/>
              <a:t>,</a:t>
            </a:r>
            <a:r>
              <a:rPr lang="en-US" sz="2000" dirty="0"/>
              <a:t>(7</a:t>
            </a:r>
            <a:r>
              <a:rPr lang="en-US" sz="2000" i="1" dirty="0"/>
              <a:t>,B</a:t>
            </a:r>
            <a:r>
              <a:rPr lang="en-US" sz="2000" dirty="0"/>
              <a:t>)</a:t>
            </a:r>
            <a:r>
              <a:rPr lang="en-US" sz="2000" i="1" dirty="0"/>
              <a:t>,</a:t>
            </a:r>
            <a:r>
              <a:rPr lang="en-US" sz="2000" dirty="0"/>
              <a:t>(2</a:t>
            </a:r>
            <a:r>
              <a:rPr lang="en-US" sz="2000" i="1" dirty="0"/>
              <a:t>,C</a:t>
            </a:r>
            <a:r>
              <a:rPr lang="en-US" sz="2000" dirty="0"/>
              <a:t>)</a:t>
            </a:r>
            <a:r>
              <a:rPr lang="en-US" sz="2000" i="1" dirty="0"/>
              <a:t>,</a:t>
            </a:r>
            <a:r>
              <a:rPr lang="en-US" sz="2000" dirty="0"/>
              <a:t>(8</a:t>
            </a:r>
            <a:r>
              <a:rPr lang="en-US" sz="2000" i="1" dirty="0"/>
              <a:t>,D</a:t>
            </a:r>
            <a:r>
              <a:rPr lang="en-US" sz="2000" dirty="0"/>
              <a:t>)</a:t>
            </a:r>
            <a:r>
              <a:rPr lang="en-US" sz="2000" i="1" dirty="0"/>
              <a:t>,</a:t>
            </a:r>
            <a:r>
              <a:rPr lang="en-US" sz="2000" dirty="0"/>
              <a:t>(2</a:t>
            </a:r>
            <a:r>
              <a:rPr lang="en-US" sz="2000" i="1" dirty="0"/>
              <a:t>,E</a:t>
            </a:r>
            <a:r>
              <a:rPr lang="en-US" sz="2000" dirty="0"/>
              <a:t>)</a:t>
            </a:r>
            <a:endParaRPr lang="en-US" sz="2000" i="1" dirty="0"/>
          </a:p>
          <a:p>
            <a:pPr>
              <a:lnSpc>
                <a:spcPct val="80000"/>
              </a:lnSpc>
              <a:buFont typeface="Wingdings" pitchFamily="38" charset="2"/>
              <a:buNone/>
            </a:pPr>
            <a:r>
              <a:rPr lang="en-US" sz="2000" dirty="0" smtClean="0"/>
              <a:t>get(</a:t>
            </a:r>
            <a:r>
              <a:rPr lang="en-US" sz="2000" dirty="0"/>
              <a:t>2)			(2</a:t>
            </a:r>
            <a:r>
              <a:rPr lang="en-US" sz="2000" i="1" dirty="0"/>
              <a:t>,C</a:t>
            </a:r>
            <a:r>
              <a:rPr lang="en-US" sz="2000" dirty="0"/>
              <a:t>)		(5</a:t>
            </a:r>
            <a:r>
              <a:rPr lang="en-US" sz="2000" i="1" dirty="0"/>
              <a:t>,A</a:t>
            </a:r>
            <a:r>
              <a:rPr lang="en-US" sz="2000" dirty="0"/>
              <a:t>)</a:t>
            </a:r>
            <a:r>
              <a:rPr lang="en-US" sz="2000" i="1" dirty="0"/>
              <a:t>,</a:t>
            </a:r>
            <a:r>
              <a:rPr lang="en-US" sz="2000" dirty="0"/>
              <a:t>(7</a:t>
            </a:r>
            <a:r>
              <a:rPr lang="en-US" sz="2000" i="1" dirty="0"/>
              <a:t>,B</a:t>
            </a:r>
            <a:r>
              <a:rPr lang="en-US" sz="2000" dirty="0"/>
              <a:t>)</a:t>
            </a:r>
            <a:r>
              <a:rPr lang="en-US" sz="2000" i="1" dirty="0"/>
              <a:t>,</a:t>
            </a:r>
            <a:r>
              <a:rPr lang="en-US" sz="2000" dirty="0"/>
              <a:t>(2</a:t>
            </a:r>
            <a:r>
              <a:rPr lang="en-US" sz="2000" i="1" dirty="0"/>
              <a:t>,C</a:t>
            </a:r>
            <a:r>
              <a:rPr lang="en-US" sz="2000" dirty="0"/>
              <a:t>)</a:t>
            </a:r>
            <a:r>
              <a:rPr lang="en-US" sz="2000" i="1" dirty="0"/>
              <a:t>,</a:t>
            </a:r>
            <a:r>
              <a:rPr lang="en-US" sz="2000" dirty="0"/>
              <a:t>(8</a:t>
            </a:r>
            <a:r>
              <a:rPr lang="en-US" sz="2000" i="1" dirty="0"/>
              <a:t>,D</a:t>
            </a:r>
            <a:r>
              <a:rPr lang="en-US" sz="2000" dirty="0"/>
              <a:t>)</a:t>
            </a:r>
            <a:r>
              <a:rPr lang="en-US" sz="2000" i="1" dirty="0"/>
              <a:t>,</a:t>
            </a:r>
            <a:r>
              <a:rPr lang="en-US" sz="2000" dirty="0"/>
              <a:t>(2</a:t>
            </a:r>
            <a:r>
              <a:rPr lang="en-US" sz="2000" i="1" dirty="0"/>
              <a:t>,E</a:t>
            </a:r>
            <a:r>
              <a:rPr lang="en-US" sz="2000" dirty="0"/>
              <a:t>)</a:t>
            </a:r>
            <a:endParaRPr lang="en-US" sz="2000" i="1" dirty="0"/>
          </a:p>
          <a:p>
            <a:pPr>
              <a:lnSpc>
                <a:spcPct val="80000"/>
              </a:lnSpc>
              <a:buFont typeface="Wingdings" pitchFamily="38" charset="2"/>
              <a:buNone/>
            </a:pPr>
            <a:r>
              <a:rPr lang="en-US" sz="2000" dirty="0" err="1" smtClean="0"/>
              <a:t>getAll</a:t>
            </a:r>
            <a:r>
              <a:rPr lang="en-US" sz="2000" dirty="0"/>
              <a:t>(2)		(2</a:t>
            </a:r>
            <a:r>
              <a:rPr lang="en-US" sz="2000" i="1" dirty="0"/>
              <a:t>,C</a:t>
            </a:r>
            <a:r>
              <a:rPr lang="en-US" sz="2000" dirty="0"/>
              <a:t>)</a:t>
            </a:r>
            <a:r>
              <a:rPr lang="en-US" sz="2000" i="1" dirty="0"/>
              <a:t>,</a:t>
            </a:r>
            <a:r>
              <a:rPr lang="en-US" sz="2000" dirty="0"/>
              <a:t>(2</a:t>
            </a:r>
            <a:r>
              <a:rPr lang="en-US" sz="2000" i="1" dirty="0"/>
              <a:t>,E</a:t>
            </a:r>
            <a:r>
              <a:rPr lang="en-US" sz="2000" dirty="0"/>
              <a:t>)</a:t>
            </a:r>
            <a:r>
              <a:rPr lang="en-US" sz="2000" i="1" dirty="0"/>
              <a:t>	</a:t>
            </a:r>
            <a:r>
              <a:rPr lang="en-US" sz="2000" dirty="0"/>
              <a:t>(5</a:t>
            </a:r>
            <a:r>
              <a:rPr lang="en-US" sz="2000" i="1" dirty="0"/>
              <a:t>,A</a:t>
            </a:r>
            <a:r>
              <a:rPr lang="en-US" sz="2000" dirty="0"/>
              <a:t>)</a:t>
            </a:r>
            <a:r>
              <a:rPr lang="en-US" sz="2000" i="1" dirty="0"/>
              <a:t>,</a:t>
            </a:r>
            <a:r>
              <a:rPr lang="en-US" sz="2000" dirty="0"/>
              <a:t>(7</a:t>
            </a:r>
            <a:r>
              <a:rPr lang="en-US" sz="2000" i="1" dirty="0"/>
              <a:t>,B</a:t>
            </a:r>
            <a:r>
              <a:rPr lang="en-US" sz="2000" dirty="0"/>
              <a:t>)</a:t>
            </a:r>
            <a:r>
              <a:rPr lang="en-US" sz="2000" i="1" dirty="0"/>
              <a:t>,</a:t>
            </a:r>
            <a:r>
              <a:rPr lang="en-US" sz="2000" dirty="0"/>
              <a:t>(2</a:t>
            </a:r>
            <a:r>
              <a:rPr lang="en-US" sz="2000" i="1" dirty="0"/>
              <a:t>,C</a:t>
            </a:r>
            <a:r>
              <a:rPr lang="en-US" sz="2000" dirty="0"/>
              <a:t>)</a:t>
            </a:r>
            <a:r>
              <a:rPr lang="en-US" sz="2000" i="1" dirty="0"/>
              <a:t>,</a:t>
            </a:r>
            <a:r>
              <a:rPr lang="en-US" sz="2000" dirty="0"/>
              <a:t>(8</a:t>
            </a:r>
            <a:r>
              <a:rPr lang="en-US" sz="2000" i="1" dirty="0"/>
              <a:t>,D</a:t>
            </a:r>
            <a:r>
              <a:rPr lang="en-US" sz="2000" dirty="0"/>
              <a:t>)</a:t>
            </a:r>
            <a:r>
              <a:rPr lang="en-US" sz="2000" i="1" dirty="0"/>
              <a:t>,</a:t>
            </a:r>
            <a:r>
              <a:rPr lang="en-US" sz="2000" dirty="0"/>
              <a:t>(2</a:t>
            </a:r>
            <a:r>
              <a:rPr lang="en-US" sz="2000" i="1" dirty="0"/>
              <a:t>,E</a:t>
            </a:r>
            <a:r>
              <a:rPr lang="en-US" sz="2000" dirty="0"/>
              <a:t>)</a:t>
            </a:r>
            <a:endParaRPr lang="en-US" sz="2000" i="1" dirty="0"/>
          </a:p>
          <a:p>
            <a:pPr>
              <a:lnSpc>
                <a:spcPct val="80000"/>
              </a:lnSpc>
              <a:buFont typeface="Wingdings" pitchFamily="38" charset="2"/>
              <a:buNone/>
            </a:pPr>
            <a:r>
              <a:rPr lang="en-US" sz="2000" dirty="0"/>
              <a:t>size()			5		(5</a:t>
            </a:r>
            <a:r>
              <a:rPr lang="en-US" sz="2000" i="1" dirty="0"/>
              <a:t>,A</a:t>
            </a:r>
            <a:r>
              <a:rPr lang="en-US" sz="2000" dirty="0"/>
              <a:t>)</a:t>
            </a:r>
            <a:r>
              <a:rPr lang="en-US" sz="2000" i="1" dirty="0"/>
              <a:t>,</a:t>
            </a:r>
            <a:r>
              <a:rPr lang="en-US" sz="2000" dirty="0"/>
              <a:t>(7</a:t>
            </a:r>
            <a:r>
              <a:rPr lang="en-US" sz="2000" i="1" dirty="0"/>
              <a:t>,B</a:t>
            </a:r>
            <a:r>
              <a:rPr lang="en-US" sz="2000" dirty="0"/>
              <a:t>)</a:t>
            </a:r>
            <a:r>
              <a:rPr lang="en-US" sz="2000" i="1" dirty="0"/>
              <a:t>,</a:t>
            </a:r>
            <a:r>
              <a:rPr lang="en-US" sz="2000" dirty="0"/>
              <a:t>(2</a:t>
            </a:r>
            <a:r>
              <a:rPr lang="en-US" sz="2000" i="1" dirty="0"/>
              <a:t>,C</a:t>
            </a:r>
            <a:r>
              <a:rPr lang="en-US" sz="2000" dirty="0"/>
              <a:t>)</a:t>
            </a:r>
            <a:r>
              <a:rPr lang="en-US" sz="2000" i="1" dirty="0"/>
              <a:t>,</a:t>
            </a:r>
            <a:r>
              <a:rPr lang="en-US" sz="2000" dirty="0"/>
              <a:t>(8</a:t>
            </a:r>
            <a:r>
              <a:rPr lang="en-US" sz="2000" i="1" dirty="0"/>
              <a:t>,D</a:t>
            </a:r>
            <a:r>
              <a:rPr lang="en-US" sz="2000" dirty="0"/>
              <a:t>)</a:t>
            </a:r>
            <a:r>
              <a:rPr lang="en-US" sz="2000" i="1" dirty="0"/>
              <a:t>,</a:t>
            </a:r>
            <a:r>
              <a:rPr lang="en-US" sz="2000" dirty="0"/>
              <a:t>(2</a:t>
            </a:r>
            <a:r>
              <a:rPr lang="en-US" sz="2000" i="1" dirty="0"/>
              <a:t>,E</a:t>
            </a:r>
            <a:r>
              <a:rPr lang="en-US" sz="2000" dirty="0"/>
              <a:t>)</a:t>
            </a:r>
            <a:endParaRPr lang="en-US" sz="2000" i="1" dirty="0"/>
          </a:p>
          <a:p>
            <a:pPr>
              <a:lnSpc>
                <a:spcPct val="80000"/>
              </a:lnSpc>
              <a:buFont typeface="Wingdings" pitchFamily="38" charset="2"/>
              <a:buNone/>
            </a:pPr>
            <a:r>
              <a:rPr lang="en-US" sz="2000" dirty="0"/>
              <a:t>remove</a:t>
            </a:r>
            <a:r>
              <a:rPr lang="en-US" sz="2000" dirty="0" smtClean="0"/>
              <a:t>(get(</a:t>
            </a:r>
            <a:r>
              <a:rPr lang="en-US" sz="2000" dirty="0"/>
              <a:t>5))		(5</a:t>
            </a:r>
            <a:r>
              <a:rPr lang="en-US" sz="2000" i="1" dirty="0"/>
              <a:t>,A</a:t>
            </a:r>
            <a:r>
              <a:rPr lang="en-US" sz="2000" dirty="0"/>
              <a:t>)		(7</a:t>
            </a:r>
            <a:r>
              <a:rPr lang="en-US" sz="2000" i="1" dirty="0"/>
              <a:t>,B</a:t>
            </a:r>
            <a:r>
              <a:rPr lang="en-US" sz="2000" dirty="0"/>
              <a:t>)</a:t>
            </a:r>
            <a:r>
              <a:rPr lang="en-US" sz="2000" i="1" dirty="0"/>
              <a:t>,</a:t>
            </a:r>
            <a:r>
              <a:rPr lang="en-US" sz="2000" dirty="0"/>
              <a:t>(2</a:t>
            </a:r>
            <a:r>
              <a:rPr lang="en-US" sz="2000" i="1" dirty="0"/>
              <a:t>,C</a:t>
            </a:r>
            <a:r>
              <a:rPr lang="en-US" sz="2000" dirty="0"/>
              <a:t>)</a:t>
            </a:r>
            <a:r>
              <a:rPr lang="en-US" sz="2000" i="1" dirty="0"/>
              <a:t>,</a:t>
            </a:r>
            <a:r>
              <a:rPr lang="en-US" sz="2000" dirty="0"/>
              <a:t>(8</a:t>
            </a:r>
            <a:r>
              <a:rPr lang="en-US" sz="2000" i="1" dirty="0"/>
              <a:t>,D</a:t>
            </a:r>
            <a:r>
              <a:rPr lang="en-US" sz="2000" dirty="0"/>
              <a:t>)</a:t>
            </a:r>
            <a:r>
              <a:rPr lang="en-US" sz="2000" i="1" dirty="0"/>
              <a:t>,</a:t>
            </a:r>
            <a:r>
              <a:rPr lang="en-US" sz="2000" dirty="0"/>
              <a:t>(2</a:t>
            </a:r>
            <a:r>
              <a:rPr lang="en-US" sz="2000" i="1" dirty="0"/>
              <a:t>,E</a:t>
            </a:r>
            <a:r>
              <a:rPr lang="en-US" sz="2000" dirty="0"/>
              <a:t>)</a:t>
            </a:r>
            <a:endParaRPr lang="en-US" sz="2000" i="1" dirty="0"/>
          </a:p>
          <a:p>
            <a:pPr>
              <a:lnSpc>
                <a:spcPct val="80000"/>
              </a:lnSpc>
              <a:buFont typeface="Wingdings" pitchFamily="38" charset="2"/>
              <a:buNone/>
            </a:pPr>
            <a:r>
              <a:rPr lang="en-US" sz="2000" dirty="0" smtClean="0"/>
              <a:t>get(</a:t>
            </a:r>
            <a:r>
              <a:rPr lang="en-US" sz="2000" dirty="0"/>
              <a:t>5)			</a:t>
            </a:r>
            <a:r>
              <a:rPr lang="en-US" sz="2000" b="1" dirty="0"/>
              <a:t>null		</a:t>
            </a:r>
            <a:r>
              <a:rPr lang="en-US" sz="2000" dirty="0"/>
              <a:t>(7</a:t>
            </a:r>
            <a:r>
              <a:rPr lang="en-US" sz="2000" i="1" dirty="0"/>
              <a:t>,B</a:t>
            </a:r>
            <a:r>
              <a:rPr lang="en-US" sz="2000" dirty="0"/>
              <a:t>)</a:t>
            </a:r>
            <a:r>
              <a:rPr lang="en-US" sz="2000" i="1" dirty="0"/>
              <a:t>,</a:t>
            </a:r>
            <a:r>
              <a:rPr lang="en-US" sz="2000" dirty="0"/>
              <a:t>(2</a:t>
            </a:r>
            <a:r>
              <a:rPr lang="en-US" sz="2000" i="1" dirty="0"/>
              <a:t>,C</a:t>
            </a:r>
            <a:r>
              <a:rPr lang="en-US" sz="2000" dirty="0"/>
              <a:t>)</a:t>
            </a:r>
            <a:r>
              <a:rPr lang="en-US" sz="2000" i="1" dirty="0"/>
              <a:t>,</a:t>
            </a:r>
            <a:r>
              <a:rPr lang="en-US" sz="2000" dirty="0"/>
              <a:t>(8</a:t>
            </a:r>
            <a:r>
              <a:rPr lang="en-US" sz="2000" i="1" dirty="0"/>
              <a:t>,D</a:t>
            </a:r>
            <a:r>
              <a:rPr lang="en-US" sz="2000" dirty="0"/>
              <a:t>)</a:t>
            </a:r>
            <a:r>
              <a:rPr lang="en-US" sz="2000" i="1" dirty="0"/>
              <a:t>,</a:t>
            </a:r>
            <a:r>
              <a:rPr lang="en-US" sz="2000" dirty="0"/>
              <a:t>(2</a:t>
            </a:r>
            <a:r>
              <a:rPr lang="en-US" sz="2000" i="1" dirty="0"/>
              <a:t>,E</a:t>
            </a:r>
            <a:r>
              <a:rPr lang="en-US" sz="2000" dirty="0"/>
              <a:t>)</a:t>
            </a:r>
          </a:p>
          <a:p>
            <a:pPr>
              <a:lnSpc>
                <a:spcPct val="80000"/>
              </a:lnSpc>
              <a:buFont typeface="Wingdings" pitchFamily="38" charset="2"/>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4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43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43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438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438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438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43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Subtleties of remove(e)</a:t>
            </a:r>
            <a:endParaRPr lang="en-US" dirty="0"/>
          </a:p>
        </p:txBody>
      </p:sp>
      <p:sp>
        <p:nvSpPr>
          <p:cNvPr id="6" name="Content Placeholder 5"/>
          <p:cNvSpPr>
            <a:spLocks noGrp="1"/>
          </p:cNvSpPr>
          <p:nvPr>
            <p:ph idx="1"/>
          </p:nvPr>
        </p:nvSpPr>
        <p:spPr>
          <a:xfrm>
            <a:off x="457200" y="976695"/>
            <a:ext cx="8229600" cy="4957054"/>
          </a:xfrm>
        </p:spPr>
        <p:txBody>
          <a:bodyPr/>
          <a:lstStyle/>
          <a:p>
            <a:r>
              <a:rPr lang="en-US" b="1" dirty="0" smtClean="0">
                <a:solidFill>
                  <a:srgbClr val="800000"/>
                </a:solidFill>
              </a:rPr>
              <a:t>remove(e) </a:t>
            </a:r>
            <a:r>
              <a:rPr lang="en-US" dirty="0" smtClean="0"/>
              <a:t>will remove an entry that matches </a:t>
            </a:r>
            <a:r>
              <a:rPr lang="en-US" b="1" dirty="0" smtClean="0"/>
              <a:t>e</a:t>
            </a:r>
            <a:r>
              <a:rPr lang="en-US" dirty="0" smtClean="0"/>
              <a:t> (i.e., has the same (key, value) pair).</a:t>
            </a:r>
          </a:p>
          <a:p>
            <a:r>
              <a:rPr lang="en-US" dirty="0" smtClean="0"/>
              <a:t>If the dictionary contains more than one entry with identical (key, value) pairs, </a:t>
            </a:r>
            <a:r>
              <a:rPr lang="en-US" b="1" dirty="0" smtClean="0">
                <a:solidFill>
                  <a:srgbClr val="800000"/>
                </a:solidFill>
              </a:rPr>
              <a:t>remove(e)</a:t>
            </a:r>
            <a:r>
              <a:rPr lang="en-US" dirty="0" smtClean="0"/>
              <a:t> will only remove one.</a:t>
            </a:r>
          </a:p>
          <a:p>
            <a:r>
              <a:rPr lang="en-US" dirty="0" smtClean="0"/>
              <a:t>Example:</a:t>
            </a:r>
            <a:endParaRPr lang="en-US" dirty="0"/>
          </a:p>
        </p:txBody>
      </p:sp>
      <p:sp>
        <p:nvSpPr>
          <p:cNvPr id="4" name="Rectangle 3" descr="Rectangle: Click to edit Master text styles&#10;Second level&#10;Third level&#10;Fourth level&#10;Fifth level"/>
          <p:cNvSpPr txBox="1">
            <a:spLocks noChangeArrowheads="1"/>
          </p:cNvSpPr>
          <p:nvPr/>
        </p:nvSpPr>
        <p:spPr bwMode="auto">
          <a:xfrm>
            <a:off x="2372688" y="3534027"/>
            <a:ext cx="6395290" cy="27900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50000"/>
              </a:spcBef>
              <a:spcAft>
                <a:spcPct val="0"/>
              </a:spcAft>
              <a:buClr>
                <a:schemeClr val="tx2"/>
              </a:buClr>
              <a:buFont typeface="Wingdings" charset="2"/>
              <a:buChar char="Ø"/>
              <a:defRPr sz="2400">
                <a:solidFill>
                  <a:schemeClr val="tx1"/>
                </a:solidFill>
                <a:latin typeface="+mn-lt"/>
                <a:ea typeface="+mn-ea"/>
                <a:cs typeface="+mn-cs"/>
              </a:defRPr>
            </a:lvl1pPr>
            <a:lvl2pPr marL="742950" indent="-285750" algn="l" rtl="0" eaLnBrk="1" fontAlgn="base" hangingPunct="1">
              <a:spcBef>
                <a:spcPct val="50000"/>
              </a:spcBef>
              <a:spcAft>
                <a:spcPct val="0"/>
              </a:spcAft>
              <a:buClr>
                <a:schemeClr val="accent2"/>
              </a:buClr>
              <a:buFont typeface="Wingdings" charset="2"/>
              <a:buChar char="q"/>
              <a:defRPr sz="2000">
                <a:solidFill>
                  <a:schemeClr val="tx1"/>
                </a:solidFill>
                <a:latin typeface="+mn-lt"/>
                <a:ea typeface="ＭＳ Ｐゴシック" pitchFamily="-110" charset="-128"/>
              </a:defRPr>
            </a:lvl2pPr>
            <a:lvl3pPr marL="1143000" indent="-228600" algn="l" rtl="0" eaLnBrk="1" fontAlgn="base" hangingPunct="1">
              <a:spcBef>
                <a:spcPct val="50000"/>
              </a:spcBef>
              <a:spcAft>
                <a:spcPct val="0"/>
              </a:spcAft>
              <a:buClr>
                <a:schemeClr val="accent3"/>
              </a:buClr>
              <a:buFont typeface="Wingdings" charset="2"/>
              <a:buChar char="²"/>
              <a:defRPr sz="1800">
                <a:solidFill>
                  <a:schemeClr val="tx1"/>
                </a:solidFill>
                <a:latin typeface="+mn-lt"/>
                <a:ea typeface="ＭＳ Ｐゴシック" pitchFamily="-110" charset="-128"/>
              </a:defRPr>
            </a:lvl3pPr>
            <a:lvl4pPr marL="1600200" indent="-228600" algn="l" rtl="0" eaLnBrk="1" fontAlgn="base" hangingPunct="1">
              <a:spcBef>
                <a:spcPct val="50000"/>
              </a:spcBef>
              <a:spcAft>
                <a:spcPct val="0"/>
              </a:spcAft>
              <a:buClr>
                <a:srgbClr val="FF00FF"/>
              </a:buClr>
              <a:buFont typeface="Wingdings" charset="2"/>
              <a:buChar char="v"/>
              <a:defRPr sz="1600">
                <a:solidFill>
                  <a:schemeClr val="tx1"/>
                </a:solidFill>
                <a:latin typeface="+mn-lt"/>
                <a:ea typeface="ＭＳ Ｐゴシック" pitchFamily="-110" charset="-128"/>
              </a:defRPr>
            </a:lvl4pPr>
            <a:lvl5pPr marL="2057400" indent="-228600" algn="l" rtl="0" eaLnBrk="1" fontAlgn="base" hangingPunct="1">
              <a:spcBef>
                <a:spcPct val="50000"/>
              </a:spcBef>
              <a:spcAft>
                <a:spcPct val="0"/>
              </a:spcAft>
              <a:buFont typeface="Arial"/>
              <a:buChar char="•"/>
              <a:defRPr sz="1400">
                <a:solidFill>
                  <a:schemeClr val="tx1"/>
                </a:solidFill>
                <a:latin typeface="+mn-lt"/>
                <a:ea typeface="ＭＳ Ｐゴシック" pitchFamily="-110" charset="-128"/>
              </a:defRPr>
            </a:lvl5pPr>
            <a:lvl6pPr marL="25146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6pPr>
            <a:lvl7pPr marL="29718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7pPr>
            <a:lvl8pPr marL="34290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8pPr>
            <a:lvl9pPr marL="38862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9pPr>
          </a:lstStyle>
          <a:p>
            <a:pPr>
              <a:lnSpc>
                <a:spcPct val="80000"/>
              </a:lnSpc>
              <a:buFont typeface="Wingdings" pitchFamily="38" charset="2"/>
              <a:buNone/>
            </a:pPr>
            <a:r>
              <a:rPr lang="en-US" sz="1800" b="1" i="1" dirty="0" smtClean="0"/>
              <a:t>Operation		Output		Dictionary	</a:t>
            </a:r>
          </a:p>
          <a:p>
            <a:pPr>
              <a:lnSpc>
                <a:spcPct val="80000"/>
              </a:lnSpc>
              <a:buFont typeface="Wingdings" pitchFamily="38" charset="2"/>
              <a:buNone/>
            </a:pPr>
            <a:r>
              <a:rPr lang="en-US" sz="1800" dirty="0"/>
              <a:t>e</a:t>
            </a:r>
            <a:r>
              <a:rPr lang="en-US" sz="1800" dirty="0" smtClean="0"/>
              <a:t>1 = put(2</a:t>
            </a:r>
            <a:r>
              <a:rPr lang="en-US" sz="1800" i="1" dirty="0" smtClean="0"/>
              <a:t>,C</a:t>
            </a:r>
            <a:r>
              <a:rPr lang="en-US" sz="1800" dirty="0" smtClean="0"/>
              <a:t>)		(2</a:t>
            </a:r>
            <a:r>
              <a:rPr lang="en-US" sz="1800" i="1" dirty="0" smtClean="0"/>
              <a:t>,C</a:t>
            </a:r>
            <a:r>
              <a:rPr lang="en-US" sz="1800" dirty="0" smtClean="0"/>
              <a:t>)		(5</a:t>
            </a:r>
            <a:r>
              <a:rPr lang="en-US" sz="1800" i="1" dirty="0" smtClean="0"/>
              <a:t>,A</a:t>
            </a:r>
            <a:r>
              <a:rPr lang="en-US" sz="1800" dirty="0" smtClean="0"/>
              <a:t>)</a:t>
            </a:r>
            <a:r>
              <a:rPr lang="en-US" sz="1800" i="1" dirty="0" smtClean="0"/>
              <a:t>,</a:t>
            </a:r>
            <a:r>
              <a:rPr lang="en-US" sz="1800" dirty="0" smtClean="0"/>
              <a:t>(7</a:t>
            </a:r>
            <a:r>
              <a:rPr lang="en-US" sz="1800" i="1" dirty="0" smtClean="0"/>
              <a:t>,B</a:t>
            </a:r>
            <a:r>
              <a:rPr lang="en-US" sz="1800" dirty="0" smtClean="0"/>
              <a:t>)</a:t>
            </a:r>
            <a:r>
              <a:rPr lang="en-US" sz="1800" i="1" dirty="0" smtClean="0"/>
              <a:t>,</a:t>
            </a:r>
            <a:r>
              <a:rPr lang="en-US" sz="1800" dirty="0" smtClean="0"/>
              <a:t>(2</a:t>
            </a:r>
            <a:r>
              <a:rPr lang="en-US" sz="1800" i="1" dirty="0" smtClean="0"/>
              <a:t>,C</a:t>
            </a:r>
            <a:r>
              <a:rPr lang="en-US" sz="1800" dirty="0" smtClean="0"/>
              <a:t>)</a:t>
            </a:r>
            <a:r>
              <a:rPr lang="en-US" sz="1800" i="1" dirty="0" smtClean="0"/>
              <a:t>	</a:t>
            </a:r>
          </a:p>
          <a:p>
            <a:pPr>
              <a:lnSpc>
                <a:spcPct val="80000"/>
              </a:lnSpc>
              <a:buFont typeface="Wingdings" pitchFamily="38" charset="2"/>
              <a:buNone/>
            </a:pPr>
            <a:r>
              <a:rPr lang="en-US" sz="1800" dirty="0"/>
              <a:t>e</a:t>
            </a:r>
            <a:r>
              <a:rPr lang="en-US" sz="1800" dirty="0" smtClean="0"/>
              <a:t>2 = put(8</a:t>
            </a:r>
            <a:r>
              <a:rPr lang="en-US" sz="1800" i="1" dirty="0" smtClean="0"/>
              <a:t>,D</a:t>
            </a:r>
            <a:r>
              <a:rPr lang="en-US" sz="1800" dirty="0" smtClean="0"/>
              <a:t>)		(8</a:t>
            </a:r>
            <a:r>
              <a:rPr lang="en-US" sz="1800" i="1" dirty="0" smtClean="0"/>
              <a:t>,D</a:t>
            </a:r>
            <a:r>
              <a:rPr lang="en-US" sz="1800" dirty="0" smtClean="0"/>
              <a:t>)		(5</a:t>
            </a:r>
            <a:r>
              <a:rPr lang="en-US" sz="1800" i="1" dirty="0" smtClean="0"/>
              <a:t>,A</a:t>
            </a:r>
            <a:r>
              <a:rPr lang="en-US" sz="1800" dirty="0" smtClean="0"/>
              <a:t>)</a:t>
            </a:r>
            <a:r>
              <a:rPr lang="en-US" sz="1800" i="1" dirty="0" smtClean="0"/>
              <a:t>,</a:t>
            </a:r>
            <a:r>
              <a:rPr lang="en-US" sz="1800" dirty="0" smtClean="0"/>
              <a:t>(7</a:t>
            </a:r>
            <a:r>
              <a:rPr lang="en-US" sz="1800" i="1" dirty="0" smtClean="0"/>
              <a:t>,B</a:t>
            </a:r>
            <a:r>
              <a:rPr lang="en-US" sz="1800" dirty="0" smtClean="0"/>
              <a:t>)</a:t>
            </a:r>
            <a:r>
              <a:rPr lang="en-US" sz="1800" i="1" dirty="0" smtClean="0"/>
              <a:t>,</a:t>
            </a:r>
            <a:r>
              <a:rPr lang="en-US" sz="1800" dirty="0" smtClean="0"/>
              <a:t>(2</a:t>
            </a:r>
            <a:r>
              <a:rPr lang="en-US" sz="1800" i="1" dirty="0" smtClean="0"/>
              <a:t>,C</a:t>
            </a:r>
            <a:r>
              <a:rPr lang="en-US" sz="1800" dirty="0" smtClean="0"/>
              <a:t>)</a:t>
            </a:r>
            <a:r>
              <a:rPr lang="en-US" sz="1800" i="1" dirty="0" smtClean="0"/>
              <a:t>,</a:t>
            </a:r>
            <a:r>
              <a:rPr lang="en-US" sz="1800" dirty="0" smtClean="0"/>
              <a:t>(8</a:t>
            </a:r>
            <a:r>
              <a:rPr lang="en-US" sz="1800" i="1" dirty="0" smtClean="0"/>
              <a:t>,D</a:t>
            </a:r>
            <a:r>
              <a:rPr lang="en-US" sz="1800" dirty="0" smtClean="0"/>
              <a:t>)</a:t>
            </a:r>
            <a:endParaRPr lang="en-US" sz="1800" i="1" dirty="0" smtClean="0"/>
          </a:p>
          <a:p>
            <a:pPr>
              <a:lnSpc>
                <a:spcPct val="80000"/>
              </a:lnSpc>
              <a:buFont typeface="Wingdings" pitchFamily="38" charset="2"/>
              <a:buNone/>
            </a:pPr>
            <a:r>
              <a:rPr lang="en-US" sz="1800" dirty="0"/>
              <a:t>e</a:t>
            </a:r>
            <a:r>
              <a:rPr lang="en-US" sz="1800" dirty="0" smtClean="0"/>
              <a:t>3 = put(2</a:t>
            </a:r>
            <a:r>
              <a:rPr lang="en-US" sz="1800" i="1" dirty="0" smtClean="0"/>
              <a:t>,E</a:t>
            </a:r>
            <a:r>
              <a:rPr lang="en-US" sz="1800" dirty="0" smtClean="0"/>
              <a:t>)		(2</a:t>
            </a:r>
            <a:r>
              <a:rPr lang="en-US" sz="1800" i="1" dirty="0" smtClean="0"/>
              <a:t>,E</a:t>
            </a:r>
            <a:r>
              <a:rPr lang="en-US" sz="1800" dirty="0" smtClean="0"/>
              <a:t>)		(5</a:t>
            </a:r>
            <a:r>
              <a:rPr lang="en-US" sz="1800" i="1" dirty="0" smtClean="0"/>
              <a:t>,A</a:t>
            </a:r>
            <a:r>
              <a:rPr lang="en-US" sz="1800" dirty="0" smtClean="0"/>
              <a:t>)</a:t>
            </a:r>
            <a:r>
              <a:rPr lang="en-US" sz="1800" i="1" dirty="0" smtClean="0"/>
              <a:t>,</a:t>
            </a:r>
            <a:r>
              <a:rPr lang="en-US" sz="1800" dirty="0" smtClean="0"/>
              <a:t>(7</a:t>
            </a:r>
            <a:r>
              <a:rPr lang="en-US" sz="1800" i="1" dirty="0" smtClean="0"/>
              <a:t>,B</a:t>
            </a:r>
            <a:r>
              <a:rPr lang="en-US" sz="1800" dirty="0" smtClean="0"/>
              <a:t>)</a:t>
            </a:r>
            <a:r>
              <a:rPr lang="en-US" sz="1800" i="1" dirty="0" smtClean="0"/>
              <a:t>,</a:t>
            </a:r>
            <a:r>
              <a:rPr lang="en-US" sz="1800" dirty="0" smtClean="0"/>
              <a:t>(2</a:t>
            </a:r>
            <a:r>
              <a:rPr lang="en-US" sz="1800" i="1" dirty="0" smtClean="0"/>
              <a:t>,C</a:t>
            </a:r>
            <a:r>
              <a:rPr lang="en-US" sz="1800" dirty="0" smtClean="0"/>
              <a:t>)</a:t>
            </a:r>
            <a:r>
              <a:rPr lang="en-US" sz="1800" i="1" dirty="0" smtClean="0"/>
              <a:t>,</a:t>
            </a:r>
            <a:r>
              <a:rPr lang="en-US" sz="1800" dirty="0" smtClean="0"/>
              <a:t>(8</a:t>
            </a:r>
            <a:r>
              <a:rPr lang="en-US" sz="1800" i="1" dirty="0" smtClean="0"/>
              <a:t>,D</a:t>
            </a:r>
            <a:r>
              <a:rPr lang="en-US" sz="1800" dirty="0" smtClean="0"/>
              <a:t>)</a:t>
            </a:r>
            <a:r>
              <a:rPr lang="en-US" sz="1800" i="1" dirty="0" smtClean="0"/>
              <a:t>,</a:t>
            </a:r>
            <a:r>
              <a:rPr lang="en-US" sz="1800" dirty="0" smtClean="0"/>
              <a:t>(2</a:t>
            </a:r>
            <a:r>
              <a:rPr lang="en-US" sz="1800" i="1" dirty="0" smtClean="0"/>
              <a:t>,E</a:t>
            </a:r>
            <a:r>
              <a:rPr lang="en-US" sz="1800" dirty="0" smtClean="0"/>
              <a:t>)</a:t>
            </a:r>
          </a:p>
          <a:p>
            <a:pPr>
              <a:lnSpc>
                <a:spcPct val="80000"/>
              </a:lnSpc>
              <a:buFont typeface="Wingdings" pitchFamily="38" charset="2"/>
              <a:buNone/>
            </a:pPr>
            <a:r>
              <a:rPr lang="en-US" sz="1800" dirty="0" smtClean="0"/>
              <a:t>remove(get(5))	(5</a:t>
            </a:r>
            <a:r>
              <a:rPr lang="en-US" sz="1800" i="1" dirty="0" smtClean="0"/>
              <a:t>,A</a:t>
            </a:r>
            <a:r>
              <a:rPr lang="en-US" sz="1800" dirty="0" smtClean="0"/>
              <a:t>)		(7</a:t>
            </a:r>
            <a:r>
              <a:rPr lang="en-US" sz="1800" i="1" dirty="0" smtClean="0"/>
              <a:t>,B</a:t>
            </a:r>
            <a:r>
              <a:rPr lang="en-US" sz="1800" dirty="0" smtClean="0"/>
              <a:t>)</a:t>
            </a:r>
            <a:r>
              <a:rPr lang="en-US" sz="1800" i="1" dirty="0" smtClean="0"/>
              <a:t>,</a:t>
            </a:r>
            <a:r>
              <a:rPr lang="en-US" sz="1800" dirty="0" smtClean="0"/>
              <a:t>(2</a:t>
            </a:r>
            <a:r>
              <a:rPr lang="en-US" sz="1800" i="1" dirty="0" smtClean="0"/>
              <a:t>,C</a:t>
            </a:r>
            <a:r>
              <a:rPr lang="en-US" sz="1800" dirty="0" smtClean="0"/>
              <a:t>)</a:t>
            </a:r>
            <a:r>
              <a:rPr lang="en-US" sz="1800" i="1" dirty="0" smtClean="0"/>
              <a:t>,</a:t>
            </a:r>
            <a:r>
              <a:rPr lang="en-US" sz="1800" dirty="0" smtClean="0"/>
              <a:t>(8</a:t>
            </a:r>
            <a:r>
              <a:rPr lang="en-US" sz="1800" i="1" dirty="0" smtClean="0"/>
              <a:t>,D</a:t>
            </a:r>
            <a:r>
              <a:rPr lang="en-US" sz="1800" dirty="0" smtClean="0"/>
              <a:t>)</a:t>
            </a:r>
            <a:r>
              <a:rPr lang="en-US" sz="1800" i="1" dirty="0" smtClean="0"/>
              <a:t>,</a:t>
            </a:r>
            <a:r>
              <a:rPr lang="en-US" sz="1800" dirty="0" smtClean="0"/>
              <a:t>(2</a:t>
            </a:r>
            <a:r>
              <a:rPr lang="en-US" sz="1800" i="1" dirty="0" smtClean="0"/>
              <a:t>,E</a:t>
            </a:r>
            <a:r>
              <a:rPr lang="en-US" sz="1800" dirty="0" smtClean="0"/>
              <a:t>)</a:t>
            </a:r>
          </a:p>
          <a:p>
            <a:pPr>
              <a:lnSpc>
                <a:spcPct val="80000"/>
              </a:lnSpc>
              <a:buFont typeface="Wingdings" pitchFamily="38" charset="2"/>
              <a:buNone/>
            </a:pPr>
            <a:r>
              <a:rPr lang="en-US" sz="1800" dirty="0" smtClean="0"/>
              <a:t>remove(e3)</a:t>
            </a:r>
            <a:r>
              <a:rPr lang="en-US" sz="1800" dirty="0"/>
              <a:t>		</a:t>
            </a:r>
            <a:r>
              <a:rPr lang="en-US" sz="1800" dirty="0" smtClean="0"/>
              <a:t>(2,E)</a:t>
            </a:r>
            <a:r>
              <a:rPr lang="en-US" sz="1800" dirty="0"/>
              <a:t>		(7</a:t>
            </a:r>
            <a:r>
              <a:rPr lang="en-US" sz="1800" i="1" dirty="0"/>
              <a:t>,B</a:t>
            </a:r>
            <a:r>
              <a:rPr lang="en-US" sz="1800" dirty="0" smtClean="0"/>
              <a:t>)</a:t>
            </a:r>
            <a:r>
              <a:rPr lang="en-US" sz="1800" i="1" dirty="0" smtClean="0"/>
              <a:t>,</a:t>
            </a:r>
            <a:r>
              <a:rPr lang="en-US" sz="1800" dirty="0" smtClean="0"/>
              <a:t>(2,</a:t>
            </a:r>
            <a:r>
              <a:rPr lang="en-US" sz="1800" i="1" dirty="0" smtClean="0"/>
              <a:t>C</a:t>
            </a:r>
            <a:r>
              <a:rPr lang="en-US" sz="1800" dirty="0" smtClean="0"/>
              <a:t>)</a:t>
            </a:r>
            <a:r>
              <a:rPr lang="en-US" sz="1800" i="1" dirty="0" smtClean="0"/>
              <a:t>,</a:t>
            </a:r>
            <a:r>
              <a:rPr lang="en-US" sz="1800" dirty="0" smtClean="0"/>
              <a:t>(</a:t>
            </a:r>
            <a:r>
              <a:rPr lang="en-US" sz="1800" dirty="0"/>
              <a:t>8</a:t>
            </a:r>
            <a:r>
              <a:rPr lang="en-US" sz="1800" i="1" dirty="0"/>
              <a:t>,D</a:t>
            </a:r>
            <a:r>
              <a:rPr lang="en-US" sz="1800" dirty="0" smtClean="0"/>
              <a:t>)</a:t>
            </a:r>
            <a:endParaRPr lang="en-US" sz="1800" i="1" dirty="0"/>
          </a:p>
          <a:p>
            <a:pPr>
              <a:lnSpc>
                <a:spcPct val="80000"/>
              </a:lnSpc>
              <a:buNone/>
            </a:pPr>
            <a:r>
              <a:rPr lang="en-US" sz="1800" dirty="0"/>
              <a:t>remove</a:t>
            </a:r>
            <a:r>
              <a:rPr lang="en-US" sz="1800" dirty="0" smtClean="0"/>
              <a:t>(e1)</a:t>
            </a:r>
            <a:r>
              <a:rPr lang="en-US" sz="1800" dirty="0"/>
              <a:t>		</a:t>
            </a:r>
            <a:r>
              <a:rPr lang="en-US" sz="1800" dirty="0" smtClean="0"/>
              <a:t>(2,C)</a:t>
            </a:r>
            <a:r>
              <a:rPr lang="en-US" sz="1800" dirty="0"/>
              <a:t>		(7</a:t>
            </a:r>
            <a:r>
              <a:rPr lang="en-US" sz="1800" i="1" dirty="0"/>
              <a:t>,B</a:t>
            </a:r>
            <a:r>
              <a:rPr lang="en-US" sz="1800" dirty="0" smtClean="0"/>
              <a:t>)</a:t>
            </a:r>
            <a:r>
              <a:rPr lang="en-US" sz="1800" i="1" dirty="0" smtClean="0"/>
              <a:t>,</a:t>
            </a:r>
            <a:r>
              <a:rPr lang="en-US" sz="1800" dirty="0"/>
              <a:t>(8</a:t>
            </a:r>
            <a:r>
              <a:rPr lang="en-US" sz="1800" i="1" dirty="0"/>
              <a:t>,D</a:t>
            </a:r>
            <a:r>
              <a:rPr lang="en-US" sz="1800" dirty="0" smtClean="0"/>
              <a:t>)</a:t>
            </a:r>
            <a:endParaRPr lang="en-US" sz="1800" i="1" dirty="0"/>
          </a:p>
          <a:p>
            <a:pPr>
              <a:lnSpc>
                <a:spcPct val="80000"/>
              </a:lnSpc>
              <a:buFont typeface="Wingdings" pitchFamily="38" charset="2"/>
              <a:buNone/>
            </a:pPr>
            <a:endParaRPr lang="en-US" sz="1800" dirty="0"/>
          </a:p>
        </p:txBody>
      </p:sp>
    </p:spTree>
    <p:extLst>
      <p:ext uri="{BB962C8B-B14F-4D97-AF65-F5344CB8AC3E}">
        <p14:creationId xmlns:p14="http://schemas.microsoft.com/office/powerpoint/2010/main" val="211260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A List-Based Dictionary</a:t>
            </a:r>
          </a:p>
        </p:txBody>
      </p:sp>
      <p:sp>
        <p:nvSpPr>
          <p:cNvPr id="131075" name="Rectangle 3" descr="Rectangle: Click to edit Master text styles&#10;Second level&#10;Third level&#10;Fourth level&#10;Fifth level"/>
          <p:cNvSpPr>
            <a:spLocks noGrp="1" noChangeArrowheads="1"/>
          </p:cNvSpPr>
          <p:nvPr>
            <p:ph type="body" sz="half" idx="1"/>
          </p:nvPr>
        </p:nvSpPr>
        <p:spPr>
          <a:xfrm>
            <a:off x="293748" y="1114560"/>
            <a:ext cx="8553264" cy="4343400"/>
          </a:xfrm>
        </p:spPr>
        <p:txBody>
          <a:bodyPr/>
          <a:lstStyle/>
          <a:p>
            <a:r>
              <a:rPr lang="en-US" sz="2000" dirty="0"/>
              <a:t>A log file or audit trail is a dictionary implemented by means of an unsorted sequence</a:t>
            </a:r>
          </a:p>
          <a:p>
            <a:pPr lvl="1"/>
            <a:r>
              <a:rPr lang="en-US" sz="1800" dirty="0"/>
              <a:t>We store the items of the dictionary in a sequence (based on a doubly-linked list or array), in arbitrary order</a:t>
            </a:r>
          </a:p>
          <a:p>
            <a:r>
              <a:rPr lang="en-US" sz="2000" dirty="0"/>
              <a:t>Performance:</a:t>
            </a:r>
          </a:p>
          <a:p>
            <a:pPr lvl="1"/>
            <a:r>
              <a:rPr lang="en-US" sz="1800" dirty="0">
                <a:solidFill>
                  <a:schemeClr val="tx2"/>
                </a:solidFill>
              </a:rPr>
              <a:t>insert</a:t>
            </a:r>
            <a:r>
              <a:rPr lang="en-US" sz="1800" dirty="0"/>
              <a:t> takes </a:t>
            </a:r>
            <a:r>
              <a:rPr lang="en-US" sz="1800" b="1" i="1" dirty="0">
                <a:latin typeface="Times New Roman" pitchFamily="38" charset="0"/>
              </a:rPr>
              <a:t>O</a:t>
            </a:r>
            <a:r>
              <a:rPr lang="en-US" sz="1800" dirty="0">
                <a:latin typeface="Times New Roman" pitchFamily="38" charset="0"/>
              </a:rPr>
              <a:t>(1)</a:t>
            </a:r>
            <a:r>
              <a:rPr lang="en-US" sz="1800" dirty="0"/>
              <a:t> time since we can insert the new item at the beginning or at the end of the sequence</a:t>
            </a:r>
            <a:endParaRPr lang="en-US" sz="2000" dirty="0"/>
          </a:p>
          <a:p>
            <a:pPr lvl="1"/>
            <a:r>
              <a:rPr lang="en-US" sz="1800" dirty="0">
                <a:solidFill>
                  <a:schemeClr val="tx2"/>
                </a:solidFill>
              </a:rPr>
              <a:t>find</a:t>
            </a:r>
            <a:r>
              <a:rPr lang="en-US" sz="1800" dirty="0"/>
              <a:t> and </a:t>
            </a:r>
            <a:r>
              <a:rPr lang="en-US" sz="1800" dirty="0">
                <a:solidFill>
                  <a:schemeClr val="tx2"/>
                </a:solidFill>
              </a:rPr>
              <a:t>remove </a:t>
            </a:r>
            <a:r>
              <a:rPr lang="en-US" sz="1800" dirty="0"/>
              <a:t>take </a:t>
            </a:r>
            <a:r>
              <a:rPr lang="en-US" sz="1800" b="1" i="1" dirty="0" err="1">
                <a:latin typeface="Times New Roman" pitchFamily="38" charset="0"/>
              </a:rPr>
              <a:t>O</a:t>
            </a:r>
            <a:r>
              <a:rPr lang="en-US" sz="1800" dirty="0" err="1">
                <a:latin typeface="Times New Roman" pitchFamily="38" charset="0"/>
              </a:rPr>
              <a:t>(</a:t>
            </a:r>
            <a:r>
              <a:rPr lang="en-US" sz="1800" b="1" i="1" dirty="0" err="1">
                <a:latin typeface="Times New Roman" pitchFamily="38" charset="0"/>
              </a:rPr>
              <a:t>n</a:t>
            </a:r>
            <a:r>
              <a:rPr lang="en-US" sz="1800" dirty="0">
                <a:latin typeface="Times New Roman" pitchFamily="38" charset="0"/>
              </a:rPr>
              <a:t>)</a:t>
            </a:r>
            <a:r>
              <a:rPr lang="en-US" sz="1800" dirty="0"/>
              <a:t> time since in the worst case (the item is not found) we traverse the entire sequence to look for an item with the given key</a:t>
            </a:r>
          </a:p>
          <a:p>
            <a:r>
              <a:rPr lang="en-US" sz="2000" dirty="0"/>
              <a:t>The log file is effective only for dictionaries of small size or for dictionaries on which insertions are the most common operations, while searches and removals are rarely performed (e.g., historical record of logins to a workstation)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0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10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10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1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a:latin typeface="Tahoma" charset="0"/>
              </a:rPr>
              <a:t>The getAll and put Algorithms</a:t>
            </a:r>
          </a:p>
        </p:txBody>
      </p:sp>
      <p:sp>
        <p:nvSpPr>
          <p:cNvPr id="145411" name="Rectangle 3" descr="Rectangle: Click to edit Master text styles&#10;Second level&#10;Third level&#10;Fourth level&#10;Fifth level"/>
          <p:cNvSpPr>
            <a:spLocks noGrp="1" noChangeArrowheads="1"/>
          </p:cNvSpPr>
          <p:nvPr>
            <p:ph type="body" idx="1"/>
          </p:nvPr>
        </p:nvSpPr>
        <p:spPr>
          <a:xfrm>
            <a:off x="457200" y="1023257"/>
            <a:ext cx="3957562" cy="4572000"/>
          </a:xfrm>
        </p:spPr>
        <p:txBody>
          <a:bodyPr>
            <a:noAutofit/>
          </a:bodyPr>
          <a:lstStyle/>
          <a:p>
            <a:pPr eaLnBrk="1" hangingPunct="1">
              <a:lnSpc>
                <a:spcPct val="120000"/>
              </a:lnSpc>
              <a:buFont typeface="Wingdings" pitchFamily="2" charset="2"/>
              <a:buNone/>
              <a:defRPr/>
            </a:pPr>
            <a:r>
              <a:rPr lang="en-US" sz="2000" b="1" dirty="0" smtClean="0">
                <a:ea typeface="+mn-ea"/>
              </a:rPr>
              <a:t>Algorithm </a:t>
            </a:r>
            <a:r>
              <a:rPr lang="en-US" sz="2000" dirty="0" err="1" smtClean="0">
                <a:solidFill>
                  <a:schemeClr val="tx2"/>
                </a:solidFill>
                <a:ea typeface="+mn-ea"/>
              </a:rPr>
              <a:t>getAll</a:t>
            </a:r>
            <a:r>
              <a:rPr lang="en-US" sz="2000" dirty="0" smtClean="0">
                <a:ea typeface="+mn-ea"/>
              </a:rPr>
              <a:t>(k)	</a:t>
            </a:r>
          </a:p>
          <a:p>
            <a:pPr eaLnBrk="1" hangingPunct="1">
              <a:lnSpc>
                <a:spcPct val="120000"/>
              </a:lnSpc>
              <a:buFont typeface="Wingdings" pitchFamily="2" charset="2"/>
              <a:buNone/>
              <a:defRPr/>
            </a:pPr>
            <a:r>
              <a:rPr lang="en-US" sz="2000" dirty="0" smtClean="0">
                <a:ea typeface="+mn-ea"/>
              </a:rPr>
              <a:t>Create an initially-empty list L	</a:t>
            </a:r>
          </a:p>
          <a:p>
            <a:pPr eaLnBrk="1" hangingPunct="1">
              <a:lnSpc>
                <a:spcPct val="120000"/>
              </a:lnSpc>
              <a:buFont typeface="Wingdings" pitchFamily="2" charset="2"/>
              <a:buNone/>
              <a:defRPr/>
            </a:pPr>
            <a:r>
              <a:rPr lang="en-US" sz="2000" b="1" dirty="0" smtClean="0">
                <a:ea typeface="+mn-ea"/>
              </a:rPr>
              <a:t>for </a:t>
            </a:r>
            <a:r>
              <a:rPr lang="en-US" sz="2000" dirty="0" smtClean="0">
                <a:ea typeface="+mn-ea"/>
              </a:rPr>
              <a:t>e: D </a:t>
            </a:r>
            <a:r>
              <a:rPr lang="en-US" sz="2000" b="1" dirty="0" smtClean="0">
                <a:ea typeface="+mn-ea"/>
              </a:rPr>
              <a:t>do	</a:t>
            </a:r>
            <a:r>
              <a:rPr lang="en-US" sz="2000" dirty="0" smtClean="0">
                <a:ea typeface="+mn-ea"/>
              </a:rPr>
              <a:t>	</a:t>
            </a:r>
          </a:p>
          <a:p>
            <a:pPr eaLnBrk="1" hangingPunct="1">
              <a:lnSpc>
                <a:spcPct val="120000"/>
              </a:lnSpc>
              <a:buFont typeface="Wingdings" pitchFamily="2" charset="2"/>
              <a:buNone/>
              <a:defRPr/>
            </a:pPr>
            <a:r>
              <a:rPr lang="en-US" sz="2000" b="1" dirty="0" smtClean="0">
                <a:ea typeface="+mn-ea"/>
              </a:rPr>
              <a:t>	if </a:t>
            </a:r>
            <a:r>
              <a:rPr lang="en-US" sz="2000" dirty="0" err="1" smtClean="0">
                <a:ea typeface="+mn-ea"/>
              </a:rPr>
              <a:t>e.getKey</a:t>
            </a:r>
            <a:r>
              <a:rPr lang="en-US" sz="2000" dirty="0" smtClean="0">
                <a:ea typeface="+mn-ea"/>
              </a:rPr>
              <a:t>() = k  </a:t>
            </a:r>
            <a:r>
              <a:rPr lang="en-US" sz="2000" b="1" dirty="0" smtClean="0">
                <a:ea typeface="+mn-ea"/>
              </a:rPr>
              <a:t>then</a:t>
            </a:r>
            <a:r>
              <a:rPr lang="en-US" sz="2000" dirty="0" smtClean="0">
                <a:ea typeface="+mn-ea"/>
              </a:rPr>
              <a:t>	</a:t>
            </a:r>
          </a:p>
          <a:p>
            <a:pPr eaLnBrk="1" hangingPunct="1">
              <a:lnSpc>
                <a:spcPct val="120000"/>
              </a:lnSpc>
              <a:buFont typeface="Wingdings" pitchFamily="2" charset="2"/>
              <a:buNone/>
              <a:defRPr/>
            </a:pPr>
            <a:r>
              <a:rPr lang="en-US" sz="2000" dirty="0" smtClean="0">
                <a:ea typeface="+mn-ea"/>
              </a:rPr>
              <a:t>		</a:t>
            </a:r>
            <a:r>
              <a:rPr lang="en-US" sz="2000" dirty="0" err="1" smtClean="0">
                <a:ea typeface="+mn-ea"/>
              </a:rPr>
              <a:t>L.addLast</a:t>
            </a:r>
            <a:r>
              <a:rPr lang="en-US" sz="2000" dirty="0" smtClean="0">
                <a:ea typeface="+mn-ea"/>
              </a:rPr>
              <a:t>(e)		</a:t>
            </a:r>
          </a:p>
          <a:p>
            <a:pPr eaLnBrk="1" hangingPunct="1">
              <a:lnSpc>
                <a:spcPct val="120000"/>
              </a:lnSpc>
              <a:buFont typeface="Wingdings" pitchFamily="2" charset="2"/>
              <a:buNone/>
              <a:defRPr/>
            </a:pPr>
            <a:r>
              <a:rPr lang="en-US" sz="2000" b="1" dirty="0" smtClean="0">
                <a:ea typeface="+mn-ea"/>
              </a:rPr>
              <a:t>return </a:t>
            </a:r>
            <a:r>
              <a:rPr lang="en-US" sz="2000" dirty="0" smtClean="0">
                <a:ea typeface="+mn-ea"/>
              </a:rPr>
              <a:t>L</a:t>
            </a:r>
          </a:p>
        </p:txBody>
      </p:sp>
      <p:sp>
        <p:nvSpPr>
          <p:cNvPr id="9" name="Rectangle 3" descr="Rectangle: Click to edit Master text styles&#10;Second level&#10;Third level&#10;Fourth level&#10;Fifth level"/>
          <p:cNvSpPr txBox="1">
            <a:spLocks noChangeArrowheads="1"/>
          </p:cNvSpPr>
          <p:nvPr/>
        </p:nvSpPr>
        <p:spPr bwMode="auto">
          <a:xfrm>
            <a:off x="4729238" y="1023257"/>
            <a:ext cx="3957562"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50000"/>
              </a:spcBef>
              <a:spcAft>
                <a:spcPct val="0"/>
              </a:spcAft>
              <a:buClr>
                <a:schemeClr val="tx2"/>
              </a:buClr>
              <a:buFont typeface="Wingdings" charset="2"/>
              <a:buChar char="Ø"/>
              <a:defRPr sz="2400">
                <a:solidFill>
                  <a:schemeClr val="tx1"/>
                </a:solidFill>
                <a:latin typeface="+mn-lt"/>
                <a:ea typeface="+mn-ea"/>
                <a:cs typeface="+mn-cs"/>
              </a:defRPr>
            </a:lvl1pPr>
            <a:lvl2pPr marL="742950" indent="-285750" algn="l" rtl="0" eaLnBrk="1" fontAlgn="base" hangingPunct="1">
              <a:spcBef>
                <a:spcPct val="50000"/>
              </a:spcBef>
              <a:spcAft>
                <a:spcPct val="0"/>
              </a:spcAft>
              <a:buClr>
                <a:schemeClr val="accent2"/>
              </a:buClr>
              <a:buFont typeface="Wingdings" charset="2"/>
              <a:buChar char="q"/>
              <a:defRPr sz="2000">
                <a:solidFill>
                  <a:schemeClr val="tx1"/>
                </a:solidFill>
                <a:latin typeface="+mn-lt"/>
                <a:ea typeface="ＭＳ Ｐゴシック" pitchFamily="-110" charset="-128"/>
              </a:defRPr>
            </a:lvl2pPr>
            <a:lvl3pPr marL="1143000" indent="-228600" algn="l" rtl="0" eaLnBrk="1" fontAlgn="base" hangingPunct="1">
              <a:spcBef>
                <a:spcPct val="50000"/>
              </a:spcBef>
              <a:spcAft>
                <a:spcPct val="0"/>
              </a:spcAft>
              <a:buClr>
                <a:schemeClr val="accent3"/>
              </a:buClr>
              <a:buFont typeface="Wingdings" charset="2"/>
              <a:buChar char="²"/>
              <a:defRPr sz="1800">
                <a:solidFill>
                  <a:schemeClr val="tx1"/>
                </a:solidFill>
                <a:latin typeface="+mn-lt"/>
                <a:ea typeface="ＭＳ Ｐゴシック" pitchFamily="-110" charset="-128"/>
              </a:defRPr>
            </a:lvl3pPr>
            <a:lvl4pPr marL="1600200" indent="-228600" algn="l" rtl="0" eaLnBrk="1" fontAlgn="base" hangingPunct="1">
              <a:spcBef>
                <a:spcPct val="50000"/>
              </a:spcBef>
              <a:spcAft>
                <a:spcPct val="0"/>
              </a:spcAft>
              <a:buClr>
                <a:srgbClr val="FF00FF"/>
              </a:buClr>
              <a:buFont typeface="Wingdings" charset="2"/>
              <a:buChar char="v"/>
              <a:defRPr sz="1600">
                <a:solidFill>
                  <a:schemeClr val="tx1"/>
                </a:solidFill>
                <a:latin typeface="+mn-lt"/>
                <a:ea typeface="ＭＳ Ｐゴシック" pitchFamily="-110" charset="-128"/>
              </a:defRPr>
            </a:lvl4pPr>
            <a:lvl5pPr marL="2057400" indent="-228600" algn="l" rtl="0" eaLnBrk="1" fontAlgn="base" hangingPunct="1">
              <a:spcBef>
                <a:spcPct val="50000"/>
              </a:spcBef>
              <a:spcAft>
                <a:spcPct val="0"/>
              </a:spcAft>
              <a:buFont typeface="Arial"/>
              <a:buChar char="•"/>
              <a:defRPr sz="1400">
                <a:solidFill>
                  <a:schemeClr val="tx1"/>
                </a:solidFill>
                <a:latin typeface="+mn-lt"/>
                <a:ea typeface="ＭＳ Ｐゴシック" pitchFamily="-110" charset="-128"/>
              </a:defRPr>
            </a:lvl5pPr>
            <a:lvl6pPr marL="25146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6pPr>
            <a:lvl7pPr marL="29718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7pPr>
            <a:lvl8pPr marL="34290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8pPr>
            <a:lvl9pPr marL="38862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9pPr>
          </a:lstStyle>
          <a:p>
            <a:pPr>
              <a:lnSpc>
                <a:spcPct val="120000"/>
              </a:lnSpc>
              <a:buFont typeface="Wingdings" pitchFamily="2" charset="2"/>
              <a:buNone/>
              <a:defRPr/>
            </a:pPr>
            <a:r>
              <a:rPr lang="en-US" sz="2000" b="1" dirty="0" smtClean="0"/>
              <a:t>Algorithm </a:t>
            </a:r>
            <a:r>
              <a:rPr lang="en-US" sz="2000" dirty="0" smtClean="0">
                <a:solidFill>
                  <a:schemeClr val="tx2"/>
                </a:solidFill>
              </a:rPr>
              <a:t>put</a:t>
            </a:r>
            <a:r>
              <a:rPr lang="en-US" sz="2000" dirty="0" smtClean="0"/>
              <a:t>(</a:t>
            </a:r>
            <a:r>
              <a:rPr lang="en-US" sz="2000" dirty="0" err="1" smtClean="0"/>
              <a:t>k,v</a:t>
            </a:r>
            <a:r>
              <a:rPr lang="en-US" sz="2000" dirty="0" smtClean="0"/>
              <a:t>)		</a:t>
            </a:r>
          </a:p>
          <a:p>
            <a:pPr>
              <a:lnSpc>
                <a:spcPct val="120000"/>
              </a:lnSpc>
              <a:buFont typeface="Wingdings" pitchFamily="2" charset="2"/>
              <a:buNone/>
              <a:defRPr/>
            </a:pPr>
            <a:r>
              <a:rPr lang="en-US" sz="2000" dirty="0" smtClean="0"/>
              <a:t>Create a new entry e = (</a:t>
            </a:r>
            <a:r>
              <a:rPr lang="en-US" sz="2000" dirty="0" err="1" smtClean="0"/>
              <a:t>k,v</a:t>
            </a:r>
            <a:r>
              <a:rPr lang="en-US" sz="2000" dirty="0" smtClean="0"/>
              <a:t>)	</a:t>
            </a:r>
          </a:p>
          <a:p>
            <a:pPr>
              <a:lnSpc>
                <a:spcPct val="120000"/>
              </a:lnSpc>
              <a:buFont typeface="Wingdings" pitchFamily="2" charset="2"/>
              <a:buNone/>
              <a:defRPr/>
            </a:pPr>
            <a:r>
              <a:rPr lang="en-US" sz="2000" dirty="0" err="1" smtClean="0"/>
              <a:t>S.addLast</a:t>
            </a:r>
            <a:r>
              <a:rPr lang="en-US" sz="2000" dirty="0" smtClean="0"/>
              <a:t>(e)	</a:t>
            </a:r>
            <a:r>
              <a:rPr lang="en-US" sz="2000" dirty="0" smtClean="0">
                <a:solidFill>
                  <a:schemeClr val="bg2">
                    <a:lumMod val="90000"/>
                  </a:schemeClr>
                </a:solidFill>
              </a:rPr>
              <a:t>{S is unordered}</a:t>
            </a:r>
          </a:p>
          <a:p>
            <a:pPr>
              <a:lnSpc>
                <a:spcPct val="120000"/>
              </a:lnSpc>
              <a:buFont typeface="Wingdings" pitchFamily="2" charset="2"/>
              <a:buNone/>
              <a:defRPr/>
            </a:pPr>
            <a:r>
              <a:rPr lang="en-US" sz="2000" b="1" dirty="0" smtClean="0"/>
              <a:t>return </a:t>
            </a:r>
            <a:r>
              <a:rPr lang="en-US" sz="2000" dirty="0" smtClean="0"/>
              <a:t>e</a:t>
            </a:r>
          </a:p>
        </p:txBody>
      </p:sp>
    </p:spTree>
    <p:extLst>
      <p:ext uri="{BB962C8B-B14F-4D97-AF65-F5344CB8AC3E}">
        <p14:creationId xmlns:p14="http://schemas.microsoft.com/office/powerpoint/2010/main" val="4272166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a:latin typeface="Tahoma" charset="0"/>
              </a:rPr>
              <a:t>The remove Algorithm</a:t>
            </a:r>
          </a:p>
        </p:txBody>
      </p:sp>
      <p:sp>
        <p:nvSpPr>
          <p:cNvPr id="146435" name="Rectangle 3" descr="Rectangle: Click to edit Master text styles&#10;Second level&#10;Third level&#10;Fourth level&#10;Fifth level"/>
          <p:cNvSpPr>
            <a:spLocks noGrp="1" noChangeArrowheads="1"/>
          </p:cNvSpPr>
          <p:nvPr>
            <p:ph type="body" idx="1"/>
          </p:nvPr>
        </p:nvSpPr>
        <p:spPr>
          <a:xfrm>
            <a:off x="838200" y="1087362"/>
            <a:ext cx="7772400" cy="4495800"/>
          </a:xfrm>
        </p:spPr>
        <p:txBody>
          <a:bodyPr/>
          <a:lstStyle/>
          <a:p>
            <a:pPr eaLnBrk="1" hangingPunct="1">
              <a:buFont typeface="Wingdings" charset="0"/>
              <a:buNone/>
            </a:pPr>
            <a:r>
              <a:rPr lang="en-US" b="1" dirty="0">
                <a:latin typeface="Tahoma" charset="0"/>
              </a:rPr>
              <a:t>Algorithm </a:t>
            </a:r>
            <a:r>
              <a:rPr lang="en-US" dirty="0">
                <a:solidFill>
                  <a:schemeClr val="tx2"/>
                </a:solidFill>
                <a:latin typeface="Tahoma" charset="0"/>
              </a:rPr>
              <a:t>remove</a:t>
            </a:r>
            <a:r>
              <a:rPr lang="en-US" dirty="0">
                <a:latin typeface="Tahoma" charset="0"/>
              </a:rPr>
              <a:t>(e):		</a:t>
            </a:r>
          </a:p>
          <a:p>
            <a:pPr eaLnBrk="1" hangingPunct="1">
              <a:buFont typeface="Wingdings" charset="0"/>
              <a:buNone/>
            </a:pPr>
            <a:r>
              <a:rPr lang="en-US" dirty="0">
                <a:solidFill>
                  <a:srgbClr val="96A5E2"/>
                </a:solidFill>
                <a:latin typeface="Tahoma" charset="0"/>
              </a:rPr>
              <a:t>{ We don</a:t>
            </a:r>
            <a:r>
              <a:rPr lang="ja-JP" altLang="en-US" dirty="0">
                <a:solidFill>
                  <a:srgbClr val="96A5E2"/>
                </a:solidFill>
                <a:latin typeface="Tahoma" charset="0"/>
              </a:rPr>
              <a:t>’</a:t>
            </a:r>
            <a:r>
              <a:rPr lang="en-US" dirty="0">
                <a:solidFill>
                  <a:srgbClr val="96A5E2"/>
                </a:solidFill>
                <a:latin typeface="Tahoma" charset="0"/>
              </a:rPr>
              <a:t>t assume here that e stores its position in S }</a:t>
            </a:r>
          </a:p>
          <a:p>
            <a:pPr eaLnBrk="1" hangingPunct="1">
              <a:buFont typeface="Wingdings" charset="0"/>
              <a:buNone/>
            </a:pPr>
            <a:r>
              <a:rPr lang="en-US" dirty="0">
                <a:latin typeface="Tahoma" charset="0"/>
              </a:rPr>
              <a:t>B = </a:t>
            </a:r>
            <a:r>
              <a:rPr lang="en-US" dirty="0" err="1">
                <a:latin typeface="Tahoma" charset="0"/>
              </a:rPr>
              <a:t>S.positions</a:t>
            </a:r>
            <a:r>
              <a:rPr lang="en-US" dirty="0">
                <a:latin typeface="Tahoma" charset="0"/>
              </a:rPr>
              <a:t>()		</a:t>
            </a:r>
          </a:p>
          <a:p>
            <a:pPr eaLnBrk="1" hangingPunct="1">
              <a:buFont typeface="Wingdings" charset="0"/>
              <a:buNone/>
            </a:pPr>
            <a:r>
              <a:rPr lang="en-US" b="1" dirty="0">
                <a:latin typeface="Tahoma" charset="0"/>
              </a:rPr>
              <a:t>while </a:t>
            </a:r>
            <a:r>
              <a:rPr lang="en-US" dirty="0" err="1">
                <a:latin typeface="Tahoma" charset="0"/>
              </a:rPr>
              <a:t>B.hasNext</a:t>
            </a:r>
            <a:r>
              <a:rPr lang="en-US" dirty="0">
                <a:latin typeface="Tahoma" charset="0"/>
              </a:rPr>
              <a:t>() </a:t>
            </a:r>
            <a:r>
              <a:rPr lang="en-US" b="1" dirty="0">
                <a:latin typeface="Tahoma" charset="0"/>
              </a:rPr>
              <a:t>do	</a:t>
            </a:r>
            <a:r>
              <a:rPr lang="en-US" dirty="0">
                <a:latin typeface="Tahoma" charset="0"/>
              </a:rPr>
              <a:t>	</a:t>
            </a:r>
          </a:p>
          <a:p>
            <a:pPr eaLnBrk="1" hangingPunct="1">
              <a:buFont typeface="Wingdings" charset="0"/>
              <a:buNone/>
            </a:pPr>
            <a:r>
              <a:rPr lang="en-US" dirty="0">
                <a:latin typeface="Tahoma" charset="0"/>
              </a:rPr>
              <a:t>	p = </a:t>
            </a:r>
            <a:r>
              <a:rPr lang="en-US" dirty="0" err="1">
                <a:latin typeface="Tahoma" charset="0"/>
              </a:rPr>
              <a:t>B.next</a:t>
            </a:r>
            <a:r>
              <a:rPr lang="en-US" dirty="0">
                <a:latin typeface="Tahoma" charset="0"/>
              </a:rPr>
              <a:t>()		</a:t>
            </a:r>
          </a:p>
          <a:p>
            <a:pPr eaLnBrk="1" hangingPunct="1">
              <a:buFont typeface="Wingdings" charset="0"/>
              <a:buNone/>
            </a:pPr>
            <a:r>
              <a:rPr lang="en-US" b="1" dirty="0">
                <a:latin typeface="Tahoma" charset="0"/>
              </a:rPr>
              <a:t>	if </a:t>
            </a:r>
            <a:r>
              <a:rPr lang="en-US" dirty="0" err="1">
                <a:latin typeface="Tahoma" charset="0"/>
              </a:rPr>
              <a:t>p.element</a:t>
            </a:r>
            <a:r>
              <a:rPr lang="en-US" dirty="0">
                <a:latin typeface="Tahoma" charset="0"/>
              </a:rPr>
              <a:t>() = e </a:t>
            </a:r>
            <a:r>
              <a:rPr lang="en-US" b="1" dirty="0">
                <a:latin typeface="Tahoma" charset="0"/>
              </a:rPr>
              <a:t>then	</a:t>
            </a:r>
            <a:r>
              <a:rPr lang="en-US" dirty="0">
                <a:latin typeface="Tahoma" charset="0"/>
              </a:rPr>
              <a:t>	</a:t>
            </a:r>
          </a:p>
          <a:p>
            <a:pPr eaLnBrk="1" hangingPunct="1">
              <a:buFont typeface="Wingdings" charset="0"/>
              <a:buNone/>
            </a:pPr>
            <a:r>
              <a:rPr lang="en-US" dirty="0">
                <a:latin typeface="Tahoma" charset="0"/>
              </a:rPr>
              <a:t>		</a:t>
            </a:r>
            <a:r>
              <a:rPr lang="en-US" dirty="0" err="1">
                <a:latin typeface="Tahoma" charset="0"/>
              </a:rPr>
              <a:t>S.remove</a:t>
            </a:r>
            <a:r>
              <a:rPr lang="en-US" dirty="0">
                <a:latin typeface="Tahoma" charset="0"/>
              </a:rPr>
              <a:t>(p)		</a:t>
            </a:r>
          </a:p>
          <a:p>
            <a:pPr eaLnBrk="1" hangingPunct="1">
              <a:buFont typeface="Wingdings" charset="0"/>
              <a:buNone/>
            </a:pPr>
            <a:r>
              <a:rPr lang="en-US" b="1" dirty="0">
                <a:latin typeface="Tahoma" charset="0"/>
              </a:rPr>
              <a:t>		return </a:t>
            </a:r>
            <a:r>
              <a:rPr lang="en-US" dirty="0">
                <a:latin typeface="Tahoma" charset="0"/>
              </a:rPr>
              <a:t>e		</a:t>
            </a:r>
          </a:p>
          <a:p>
            <a:pPr eaLnBrk="1" hangingPunct="1">
              <a:buFont typeface="Wingdings" charset="0"/>
              <a:buNone/>
            </a:pPr>
            <a:r>
              <a:rPr lang="en-US" b="1" dirty="0">
                <a:latin typeface="Tahoma" charset="0"/>
              </a:rPr>
              <a:t>return null 	</a:t>
            </a:r>
            <a:r>
              <a:rPr lang="en-US" dirty="0">
                <a:solidFill>
                  <a:srgbClr val="96A5E2"/>
                </a:solidFill>
                <a:latin typeface="Tahoma" charset="0"/>
              </a:rPr>
              <a:t>{there is no entry e in D}</a:t>
            </a:r>
          </a:p>
        </p:txBody>
      </p:sp>
    </p:spTree>
    <p:extLst>
      <p:ext uri="{BB962C8B-B14F-4D97-AF65-F5344CB8AC3E}">
        <p14:creationId xmlns:p14="http://schemas.microsoft.com/office/powerpoint/2010/main" val="12775059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Hash Table Implementation</a:t>
            </a:r>
          </a:p>
        </p:txBody>
      </p:sp>
      <p:sp>
        <p:nvSpPr>
          <p:cNvPr id="147459" name="Rectangle 3" descr="Rectangle: Click to edit Master text styles&#10;Second level&#10;Third level&#10;Fourth level&#10;Fifth level"/>
          <p:cNvSpPr>
            <a:spLocks noGrp="1" noChangeArrowheads="1"/>
          </p:cNvSpPr>
          <p:nvPr>
            <p:ph type="body" idx="1"/>
          </p:nvPr>
        </p:nvSpPr>
        <p:spPr/>
        <p:txBody>
          <a:bodyPr/>
          <a:lstStyle/>
          <a:p>
            <a:r>
              <a:rPr lang="en-US" dirty="0"/>
              <a:t>We can also create a hash-table dictionary implementation.</a:t>
            </a:r>
          </a:p>
          <a:p>
            <a:r>
              <a:rPr lang="en-US" dirty="0"/>
              <a:t>If we use separate chaining to handle collisions, then each operation can be delegated to a list-based dictionary stored at each hash table cell.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Maps</a:t>
            </a:r>
          </a:p>
          <a:p>
            <a:r>
              <a:rPr lang="en-US" dirty="0" smtClean="0"/>
              <a:t>Hashing</a:t>
            </a:r>
          </a:p>
          <a:p>
            <a:r>
              <a:rPr lang="en-US" dirty="0" smtClean="0"/>
              <a:t>Dictionaries</a:t>
            </a:r>
          </a:p>
          <a:p>
            <a:r>
              <a:rPr lang="en-US" b="1" dirty="0" smtClean="0">
                <a:solidFill>
                  <a:srgbClr val="800000"/>
                </a:solidFill>
              </a:rPr>
              <a:t>Ordered Maps &amp; Dictionaries</a:t>
            </a:r>
          </a:p>
        </p:txBody>
      </p:sp>
    </p:spTree>
    <p:extLst>
      <p:ext uri="{BB962C8B-B14F-4D97-AF65-F5344CB8AC3E}">
        <p14:creationId xmlns:p14="http://schemas.microsoft.com/office/powerpoint/2010/main" val="15846773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dirty="0" smtClean="0"/>
              <a:t>Ordered Maps and Dictionaries</a:t>
            </a:r>
            <a:endParaRPr lang="en-US" dirty="0"/>
          </a:p>
        </p:txBody>
      </p:sp>
      <p:sp>
        <p:nvSpPr>
          <p:cNvPr id="132099" name="Rectangle 3" descr="Rectangle: Click to edit Master text styles&#10;Second level&#10;Third level&#10;Fourth level&#10;Fifth level"/>
          <p:cNvSpPr>
            <a:spLocks noGrp="1" noChangeArrowheads="1"/>
          </p:cNvSpPr>
          <p:nvPr>
            <p:ph type="body" idx="1"/>
          </p:nvPr>
        </p:nvSpPr>
        <p:spPr>
          <a:xfrm>
            <a:off x="704850" y="1002240"/>
            <a:ext cx="8001000" cy="2209800"/>
          </a:xfrm>
        </p:spPr>
        <p:txBody>
          <a:bodyPr/>
          <a:lstStyle/>
          <a:p>
            <a:r>
              <a:rPr lang="en-US" sz="2000" dirty="0" smtClean="0"/>
              <a:t>If keys obey a total order relation, can represent a map or dictionary as an ordered search table stored in an array.</a:t>
            </a:r>
          </a:p>
          <a:p>
            <a:r>
              <a:rPr lang="en-US" sz="2000" dirty="0" smtClean="0"/>
              <a:t> Can then support a fast </a:t>
            </a:r>
            <a:r>
              <a:rPr lang="en-US" sz="2000" dirty="0" err="1" smtClean="0">
                <a:solidFill>
                  <a:schemeClr val="tx2"/>
                </a:solidFill>
              </a:rPr>
              <a:t>find</a:t>
            </a:r>
            <a:r>
              <a:rPr lang="en-US" sz="2000" dirty="0" err="1"/>
              <a:t>(k</a:t>
            </a:r>
            <a:r>
              <a:rPr lang="en-US" sz="2000" dirty="0"/>
              <a:t>)</a:t>
            </a:r>
            <a:r>
              <a:rPr lang="en-US" sz="2000" dirty="0" smtClean="0"/>
              <a:t> using </a:t>
            </a:r>
            <a:r>
              <a:rPr lang="en-US" sz="2000" b="1" dirty="0" smtClean="0">
                <a:solidFill>
                  <a:schemeClr val="tx2"/>
                </a:solidFill>
              </a:rPr>
              <a:t>binary search.</a:t>
            </a:r>
          </a:p>
          <a:p>
            <a:pPr lvl="1"/>
            <a:r>
              <a:rPr lang="en-US" sz="1800" dirty="0" smtClean="0"/>
              <a:t>at </a:t>
            </a:r>
            <a:r>
              <a:rPr lang="en-US" sz="1800" dirty="0"/>
              <a:t>each step, the number of candidate items is halved</a:t>
            </a:r>
          </a:p>
          <a:p>
            <a:pPr lvl="1"/>
            <a:r>
              <a:rPr lang="en-US" sz="1800" dirty="0"/>
              <a:t>terminates after a logarithmic number of </a:t>
            </a:r>
            <a:r>
              <a:rPr lang="en-US" sz="1800" dirty="0" smtClean="0"/>
              <a:t>steps</a:t>
            </a:r>
          </a:p>
          <a:p>
            <a:pPr lvl="1"/>
            <a:r>
              <a:rPr lang="en-US" sz="1800" dirty="0" smtClean="0"/>
              <a:t>Example: </a:t>
            </a:r>
            <a:r>
              <a:rPr lang="en-US" sz="1800" dirty="0" smtClean="0">
                <a:solidFill>
                  <a:schemeClr val="tx2"/>
                </a:solidFill>
              </a:rPr>
              <a:t>find</a:t>
            </a:r>
            <a:r>
              <a:rPr lang="en-US" sz="1800" dirty="0" smtClean="0"/>
              <a:t>(7)</a:t>
            </a:r>
          </a:p>
          <a:p>
            <a:pPr lvl="1">
              <a:buNone/>
            </a:pPr>
            <a:endParaRPr lang="en-US" sz="1800" dirty="0"/>
          </a:p>
        </p:txBody>
      </p:sp>
      <p:sp>
        <p:nvSpPr>
          <p:cNvPr id="72" name="Line 5"/>
          <p:cNvSpPr>
            <a:spLocks noChangeShapeType="1"/>
          </p:cNvSpPr>
          <p:nvPr/>
        </p:nvSpPr>
        <p:spPr bwMode="auto">
          <a:xfrm>
            <a:off x="1379538" y="4162425"/>
            <a:ext cx="6991350" cy="0"/>
          </a:xfrm>
          <a:prstGeom prst="line">
            <a:avLst/>
          </a:prstGeom>
          <a:noFill/>
          <a:ln w="19050">
            <a:solidFill>
              <a:schemeClr val="tx1"/>
            </a:solidFill>
            <a:round/>
            <a:headEnd/>
            <a:tailEnd/>
          </a:ln>
          <a:effectLst/>
        </p:spPr>
        <p:txBody>
          <a:bodyPr wrap="none" anchor="ctr">
            <a:prstTxWarp prst="textNoShape">
              <a:avLst/>
            </a:prstTxWarp>
          </a:bodyPr>
          <a:lstStyle/>
          <a:p>
            <a:pPr algn="ctr"/>
            <a:endParaRPr lang="en-US">
              <a:solidFill>
                <a:schemeClr val="bg1"/>
              </a:solidFill>
            </a:endParaRPr>
          </a:p>
        </p:txBody>
      </p:sp>
      <p:sp>
        <p:nvSpPr>
          <p:cNvPr id="73" name="Oval 6"/>
          <p:cNvSpPr>
            <a:spLocks noChangeArrowheads="1"/>
          </p:cNvSpPr>
          <p:nvPr/>
        </p:nvSpPr>
        <p:spPr bwMode="auto">
          <a:xfrm>
            <a:off x="1665288" y="40100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a:t>
            </a:r>
          </a:p>
        </p:txBody>
      </p:sp>
      <p:sp>
        <p:nvSpPr>
          <p:cNvPr id="74" name="Oval 7"/>
          <p:cNvSpPr>
            <a:spLocks noChangeArrowheads="1"/>
          </p:cNvSpPr>
          <p:nvPr/>
        </p:nvSpPr>
        <p:spPr bwMode="auto">
          <a:xfrm>
            <a:off x="2274888" y="40100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3</a:t>
            </a:r>
          </a:p>
        </p:txBody>
      </p:sp>
      <p:sp>
        <p:nvSpPr>
          <p:cNvPr id="75" name="Oval 8"/>
          <p:cNvSpPr>
            <a:spLocks noChangeArrowheads="1"/>
          </p:cNvSpPr>
          <p:nvPr/>
        </p:nvSpPr>
        <p:spPr bwMode="auto">
          <a:xfrm>
            <a:off x="2884488" y="40100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4</a:t>
            </a:r>
          </a:p>
        </p:txBody>
      </p:sp>
      <p:sp>
        <p:nvSpPr>
          <p:cNvPr id="76" name="Oval 9"/>
          <p:cNvSpPr>
            <a:spLocks noChangeArrowheads="1"/>
          </p:cNvSpPr>
          <p:nvPr/>
        </p:nvSpPr>
        <p:spPr bwMode="auto">
          <a:xfrm>
            <a:off x="3494088" y="40100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5</a:t>
            </a:r>
          </a:p>
        </p:txBody>
      </p:sp>
      <p:sp>
        <p:nvSpPr>
          <p:cNvPr id="77" name="Oval 10"/>
          <p:cNvSpPr>
            <a:spLocks noChangeArrowheads="1"/>
          </p:cNvSpPr>
          <p:nvPr/>
        </p:nvSpPr>
        <p:spPr bwMode="auto">
          <a:xfrm>
            <a:off x="4103688" y="40100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7</a:t>
            </a:r>
          </a:p>
        </p:txBody>
      </p:sp>
      <p:sp>
        <p:nvSpPr>
          <p:cNvPr id="78" name="Oval 11"/>
          <p:cNvSpPr>
            <a:spLocks noChangeArrowheads="1"/>
          </p:cNvSpPr>
          <p:nvPr/>
        </p:nvSpPr>
        <p:spPr bwMode="auto">
          <a:xfrm>
            <a:off x="4713288" y="4010025"/>
            <a:ext cx="304800" cy="304800"/>
          </a:xfrm>
          <a:prstGeom prst="ellipse">
            <a:avLst/>
          </a:prstGeom>
          <a:solidFill>
            <a:schemeClr val="accent1"/>
          </a:solidFill>
          <a:ln w="57150">
            <a:solidFill>
              <a:schemeClr val="tx1"/>
            </a:solidFill>
            <a:round/>
            <a:headEnd/>
            <a:tailEnd/>
          </a:ln>
          <a:effectLst/>
        </p:spPr>
        <p:txBody>
          <a:bodyPr wrap="none" anchor="ctr">
            <a:prstTxWarp prst="textNoShape">
              <a:avLst/>
            </a:prstTxWarp>
          </a:bodyPr>
          <a:lstStyle/>
          <a:p>
            <a:pPr algn="ctr"/>
            <a:r>
              <a:rPr lang="en-US" sz="1400">
                <a:solidFill>
                  <a:schemeClr val="bg1"/>
                </a:solidFill>
              </a:rPr>
              <a:t>8</a:t>
            </a:r>
          </a:p>
        </p:txBody>
      </p:sp>
      <p:sp>
        <p:nvSpPr>
          <p:cNvPr id="79" name="Oval 12"/>
          <p:cNvSpPr>
            <a:spLocks noChangeArrowheads="1"/>
          </p:cNvSpPr>
          <p:nvPr/>
        </p:nvSpPr>
        <p:spPr bwMode="auto">
          <a:xfrm>
            <a:off x="5322888" y="40100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9</a:t>
            </a:r>
          </a:p>
        </p:txBody>
      </p:sp>
      <p:sp>
        <p:nvSpPr>
          <p:cNvPr id="80" name="Oval 13"/>
          <p:cNvSpPr>
            <a:spLocks noChangeArrowheads="1"/>
          </p:cNvSpPr>
          <p:nvPr/>
        </p:nvSpPr>
        <p:spPr bwMode="auto">
          <a:xfrm>
            <a:off x="5932488" y="40100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11</a:t>
            </a:r>
          </a:p>
        </p:txBody>
      </p:sp>
      <p:sp>
        <p:nvSpPr>
          <p:cNvPr id="81" name="Oval 14"/>
          <p:cNvSpPr>
            <a:spLocks noChangeArrowheads="1"/>
          </p:cNvSpPr>
          <p:nvPr/>
        </p:nvSpPr>
        <p:spPr bwMode="auto">
          <a:xfrm>
            <a:off x="6542088" y="40100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14</a:t>
            </a:r>
          </a:p>
        </p:txBody>
      </p:sp>
      <p:sp>
        <p:nvSpPr>
          <p:cNvPr id="82" name="Oval 15"/>
          <p:cNvSpPr>
            <a:spLocks noChangeArrowheads="1"/>
          </p:cNvSpPr>
          <p:nvPr/>
        </p:nvSpPr>
        <p:spPr bwMode="auto">
          <a:xfrm>
            <a:off x="7151688" y="40100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16</a:t>
            </a:r>
          </a:p>
        </p:txBody>
      </p:sp>
      <p:sp>
        <p:nvSpPr>
          <p:cNvPr id="83" name="Oval 16"/>
          <p:cNvSpPr>
            <a:spLocks noChangeArrowheads="1"/>
          </p:cNvSpPr>
          <p:nvPr/>
        </p:nvSpPr>
        <p:spPr bwMode="auto">
          <a:xfrm>
            <a:off x="7761288" y="40100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18</a:t>
            </a:r>
          </a:p>
        </p:txBody>
      </p:sp>
      <p:sp>
        <p:nvSpPr>
          <p:cNvPr id="84" name="Oval 17"/>
          <p:cNvSpPr>
            <a:spLocks noChangeArrowheads="1"/>
          </p:cNvSpPr>
          <p:nvPr/>
        </p:nvSpPr>
        <p:spPr bwMode="auto">
          <a:xfrm>
            <a:off x="8370888" y="40100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19</a:t>
            </a:r>
          </a:p>
        </p:txBody>
      </p:sp>
      <p:sp>
        <p:nvSpPr>
          <p:cNvPr id="85" name="Line 18"/>
          <p:cNvSpPr>
            <a:spLocks noChangeShapeType="1"/>
          </p:cNvSpPr>
          <p:nvPr/>
        </p:nvSpPr>
        <p:spPr bwMode="auto">
          <a:xfrm>
            <a:off x="1227138" y="4772025"/>
            <a:ext cx="7143750" cy="0"/>
          </a:xfrm>
          <a:prstGeom prst="line">
            <a:avLst/>
          </a:prstGeom>
          <a:noFill/>
          <a:ln w="19050">
            <a:solidFill>
              <a:schemeClr val="tx1"/>
            </a:solidFill>
            <a:round/>
            <a:headEnd/>
            <a:tailEnd/>
          </a:ln>
          <a:effectLst/>
        </p:spPr>
        <p:txBody>
          <a:bodyPr wrap="none" anchor="ctr">
            <a:prstTxWarp prst="textNoShape">
              <a:avLst/>
            </a:prstTxWarp>
          </a:bodyPr>
          <a:lstStyle/>
          <a:p>
            <a:pPr algn="ctr"/>
            <a:endParaRPr lang="en-US">
              <a:solidFill>
                <a:schemeClr val="bg1"/>
              </a:solidFill>
            </a:endParaRPr>
          </a:p>
        </p:txBody>
      </p:sp>
      <p:sp>
        <p:nvSpPr>
          <p:cNvPr id="86" name="Oval 19"/>
          <p:cNvSpPr>
            <a:spLocks noChangeArrowheads="1"/>
          </p:cNvSpPr>
          <p:nvPr/>
        </p:nvSpPr>
        <p:spPr bwMode="auto">
          <a:xfrm>
            <a:off x="1665288" y="46196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a:t>
            </a:r>
          </a:p>
        </p:txBody>
      </p:sp>
      <p:sp>
        <p:nvSpPr>
          <p:cNvPr id="87" name="Oval 20"/>
          <p:cNvSpPr>
            <a:spLocks noChangeArrowheads="1"/>
          </p:cNvSpPr>
          <p:nvPr/>
        </p:nvSpPr>
        <p:spPr bwMode="auto">
          <a:xfrm>
            <a:off x="2274888" y="4619625"/>
            <a:ext cx="304800" cy="304800"/>
          </a:xfrm>
          <a:prstGeom prst="ellipse">
            <a:avLst/>
          </a:prstGeom>
          <a:solidFill>
            <a:schemeClr val="accent1"/>
          </a:solidFill>
          <a:ln w="57150">
            <a:solidFill>
              <a:schemeClr val="tx1"/>
            </a:solidFill>
            <a:round/>
            <a:headEnd/>
            <a:tailEnd/>
          </a:ln>
          <a:effectLst/>
        </p:spPr>
        <p:txBody>
          <a:bodyPr wrap="none" anchor="ctr">
            <a:prstTxWarp prst="textNoShape">
              <a:avLst/>
            </a:prstTxWarp>
          </a:bodyPr>
          <a:lstStyle/>
          <a:p>
            <a:pPr algn="ctr"/>
            <a:r>
              <a:rPr lang="en-US" sz="1400">
                <a:solidFill>
                  <a:schemeClr val="bg1"/>
                </a:solidFill>
              </a:rPr>
              <a:t>3</a:t>
            </a:r>
          </a:p>
        </p:txBody>
      </p:sp>
      <p:sp>
        <p:nvSpPr>
          <p:cNvPr id="88" name="Oval 21"/>
          <p:cNvSpPr>
            <a:spLocks noChangeArrowheads="1"/>
          </p:cNvSpPr>
          <p:nvPr/>
        </p:nvSpPr>
        <p:spPr bwMode="auto">
          <a:xfrm>
            <a:off x="2884488" y="46196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4</a:t>
            </a:r>
          </a:p>
        </p:txBody>
      </p:sp>
      <p:sp>
        <p:nvSpPr>
          <p:cNvPr id="89" name="Oval 22"/>
          <p:cNvSpPr>
            <a:spLocks noChangeArrowheads="1"/>
          </p:cNvSpPr>
          <p:nvPr/>
        </p:nvSpPr>
        <p:spPr bwMode="auto">
          <a:xfrm>
            <a:off x="3494088" y="46196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5</a:t>
            </a:r>
          </a:p>
        </p:txBody>
      </p:sp>
      <p:sp>
        <p:nvSpPr>
          <p:cNvPr id="90" name="Oval 23"/>
          <p:cNvSpPr>
            <a:spLocks noChangeArrowheads="1"/>
          </p:cNvSpPr>
          <p:nvPr/>
        </p:nvSpPr>
        <p:spPr bwMode="auto">
          <a:xfrm>
            <a:off x="4103688" y="46196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7</a:t>
            </a:r>
          </a:p>
        </p:txBody>
      </p:sp>
      <p:sp>
        <p:nvSpPr>
          <p:cNvPr id="91" name="Oval 24"/>
          <p:cNvSpPr>
            <a:spLocks noChangeArrowheads="1"/>
          </p:cNvSpPr>
          <p:nvPr/>
        </p:nvSpPr>
        <p:spPr bwMode="auto">
          <a:xfrm>
            <a:off x="4713288" y="46196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8</a:t>
            </a:r>
          </a:p>
        </p:txBody>
      </p:sp>
      <p:sp>
        <p:nvSpPr>
          <p:cNvPr id="92" name="Oval 25"/>
          <p:cNvSpPr>
            <a:spLocks noChangeArrowheads="1"/>
          </p:cNvSpPr>
          <p:nvPr/>
        </p:nvSpPr>
        <p:spPr bwMode="auto">
          <a:xfrm>
            <a:off x="5322888" y="46196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9</a:t>
            </a:r>
          </a:p>
        </p:txBody>
      </p:sp>
      <p:sp>
        <p:nvSpPr>
          <p:cNvPr id="93" name="Oval 26"/>
          <p:cNvSpPr>
            <a:spLocks noChangeArrowheads="1"/>
          </p:cNvSpPr>
          <p:nvPr/>
        </p:nvSpPr>
        <p:spPr bwMode="auto">
          <a:xfrm>
            <a:off x="5932488" y="46196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11</a:t>
            </a:r>
          </a:p>
        </p:txBody>
      </p:sp>
      <p:sp>
        <p:nvSpPr>
          <p:cNvPr id="94" name="Oval 27"/>
          <p:cNvSpPr>
            <a:spLocks noChangeArrowheads="1"/>
          </p:cNvSpPr>
          <p:nvPr/>
        </p:nvSpPr>
        <p:spPr bwMode="auto">
          <a:xfrm>
            <a:off x="6542088" y="46196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14</a:t>
            </a:r>
          </a:p>
        </p:txBody>
      </p:sp>
      <p:sp>
        <p:nvSpPr>
          <p:cNvPr id="95" name="Oval 28"/>
          <p:cNvSpPr>
            <a:spLocks noChangeArrowheads="1"/>
          </p:cNvSpPr>
          <p:nvPr/>
        </p:nvSpPr>
        <p:spPr bwMode="auto">
          <a:xfrm>
            <a:off x="7151688" y="46196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16</a:t>
            </a:r>
          </a:p>
        </p:txBody>
      </p:sp>
      <p:sp>
        <p:nvSpPr>
          <p:cNvPr id="96" name="Oval 29"/>
          <p:cNvSpPr>
            <a:spLocks noChangeArrowheads="1"/>
          </p:cNvSpPr>
          <p:nvPr/>
        </p:nvSpPr>
        <p:spPr bwMode="auto">
          <a:xfrm>
            <a:off x="7761288" y="46196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18</a:t>
            </a:r>
          </a:p>
        </p:txBody>
      </p:sp>
      <p:sp>
        <p:nvSpPr>
          <p:cNvPr id="97" name="Oval 30"/>
          <p:cNvSpPr>
            <a:spLocks noChangeArrowheads="1"/>
          </p:cNvSpPr>
          <p:nvPr/>
        </p:nvSpPr>
        <p:spPr bwMode="auto">
          <a:xfrm>
            <a:off x="8370888" y="46196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19</a:t>
            </a:r>
          </a:p>
        </p:txBody>
      </p:sp>
      <p:sp>
        <p:nvSpPr>
          <p:cNvPr id="98" name="Line 31"/>
          <p:cNvSpPr>
            <a:spLocks noChangeShapeType="1"/>
          </p:cNvSpPr>
          <p:nvPr/>
        </p:nvSpPr>
        <p:spPr bwMode="auto">
          <a:xfrm>
            <a:off x="1303338" y="5381625"/>
            <a:ext cx="7067550" cy="0"/>
          </a:xfrm>
          <a:prstGeom prst="line">
            <a:avLst/>
          </a:prstGeom>
          <a:noFill/>
          <a:ln w="19050">
            <a:solidFill>
              <a:schemeClr val="tx1"/>
            </a:solidFill>
            <a:round/>
            <a:headEnd/>
            <a:tailEnd/>
          </a:ln>
          <a:effectLst/>
        </p:spPr>
        <p:txBody>
          <a:bodyPr wrap="none" anchor="ctr">
            <a:prstTxWarp prst="textNoShape">
              <a:avLst/>
            </a:prstTxWarp>
          </a:bodyPr>
          <a:lstStyle/>
          <a:p>
            <a:pPr algn="ctr"/>
            <a:endParaRPr lang="en-US">
              <a:solidFill>
                <a:schemeClr val="bg1"/>
              </a:solidFill>
            </a:endParaRPr>
          </a:p>
        </p:txBody>
      </p:sp>
      <p:sp>
        <p:nvSpPr>
          <p:cNvPr id="99" name="Oval 32"/>
          <p:cNvSpPr>
            <a:spLocks noChangeArrowheads="1"/>
          </p:cNvSpPr>
          <p:nvPr/>
        </p:nvSpPr>
        <p:spPr bwMode="auto">
          <a:xfrm>
            <a:off x="1665288" y="52292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a:t>
            </a:r>
          </a:p>
        </p:txBody>
      </p:sp>
      <p:sp>
        <p:nvSpPr>
          <p:cNvPr id="100" name="Oval 33"/>
          <p:cNvSpPr>
            <a:spLocks noChangeArrowheads="1"/>
          </p:cNvSpPr>
          <p:nvPr/>
        </p:nvSpPr>
        <p:spPr bwMode="auto">
          <a:xfrm>
            <a:off x="2274888" y="52292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3</a:t>
            </a:r>
          </a:p>
        </p:txBody>
      </p:sp>
      <p:sp>
        <p:nvSpPr>
          <p:cNvPr id="101" name="Oval 34"/>
          <p:cNvSpPr>
            <a:spLocks noChangeArrowheads="1"/>
          </p:cNvSpPr>
          <p:nvPr/>
        </p:nvSpPr>
        <p:spPr bwMode="auto">
          <a:xfrm>
            <a:off x="2884488" y="52292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4</a:t>
            </a:r>
          </a:p>
        </p:txBody>
      </p:sp>
      <p:sp>
        <p:nvSpPr>
          <p:cNvPr id="102" name="Oval 35"/>
          <p:cNvSpPr>
            <a:spLocks noChangeArrowheads="1"/>
          </p:cNvSpPr>
          <p:nvPr/>
        </p:nvSpPr>
        <p:spPr bwMode="auto">
          <a:xfrm>
            <a:off x="3494088" y="5229225"/>
            <a:ext cx="304800" cy="304800"/>
          </a:xfrm>
          <a:prstGeom prst="ellipse">
            <a:avLst/>
          </a:prstGeom>
          <a:solidFill>
            <a:schemeClr val="accent1"/>
          </a:solidFill>
          <a:ln w="57150">
            <a:solidFill>
              <a:schemeClr val="tx1"/>
            </a:solidFill>
            <a:round/>
            <a:headEnd/>
            <a:tailEnd/>
          </a:ln>
          <a:effectLst/>
        </p:spPr>
        <p:txBody>
          <a:bodyPr wrap="none" anchor="ctr">
            <a:prstTxWarp prst="textNoShape">
              <a:avLst/>
            </a:prstTxWarp>
          </a:bodyPr>
          <a:lstStyle/>
          <a:p>
            <a:pPr algn="ctr"/>
            <a:r>
              <a:rPr lang="en-US" sz="1400">
                <a:solidFill>
                  <a:schemeClr val="bg1"/>
                </a:solidFill>
              </a:rPr>
              <a:t>5</a:t>
            </a:r>
          </a:p>
        </p:txBody>
      </p:sp>
      <p:sp>
        <p:nvSpPr>
          <p:cNvPr id="103" name="Oval 36"/>
          <p:cNvSpPr>
            <a:spLocks noChangeArrowheads="1"/>
          </p:cNvSpPr>
          <p:nvPr/>
        </p:nvSpPr>
        <p:spPr bwMode="auto">
          <a:xfrm>
            <a:off x="4103688" y="52292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7</a:t>
            </a:r>
          </a:p>
        </p:txBody>
      </p:sp>
      <p:sp>
        <p:nvSpPr>
          <p:cNvPr id="104" name="Oval 37"/>
          <p:cNvSpPr>
            <a:spLocks noChangeArrowheads="1"/>
          </p:cNvSpPr>
          <p:nvPr/>
        </p:nvSpPr>
        <p:spPr bwMode="auto">
          <a:xfrm>
            <a:off x="4713288" y="52292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8</a:t>
            </a:r>
          </a:p>
        </p:txBody>
      </p:sp>
      <p:sp>
        <p:nvSpPr>
          <p:cNvPr id="105" name="Oval 38"/>
          <p:cNvSpPr>
            <a:spLocks noChangeArrowheads="1"/>
          </p:cNvSpPr>
          <p:nvPr/>
        </p:nvSpPr>
        <p:spPr bwMode="auto">
          <a:xfrm>
            <a:off x="5322888" y="52292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9</a:t>
            </a:r>
          </a:p>
        </p:txBody>
      </p:sp>
      <p:sp>
        <p:nvSpPr>
          <p:cNvPr id="106" name="Oval 39"/>
          <p:cNvSpPr>
            <a:spLocks noChangeArrowheads="1"/>
          </p:cNvSpPr>
          <p:nvPr/>
        </p:nvSpPr>
        <p:spPr bwMode="auto">
          <a:xfrm>
            <a:off x="5932488" y="52292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11</a:t>
            </a:r>
          </a:p>
        </p:txBody>
      </p:sp>
      <p:sp>
        <p:nvSpPr>
          <p:cNvPr id="107" name="Oval 40"/>
          <p:cNvSpPr>
            <a:spLocks noChangeArrowheads="1"/>
          </p:cNvSpPr>
          <p:nvPr/>
        </p:nvSpPr>
        <p:spPr bwMode="auto">
          <a:xfrm>
            <a:off x="6542088" y="52292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14</a:t>
            </a:r>
          </a:p>
        </p:txBody>
      </p:sp>
      <p:sp>
        <p:nvSpPr>
          <p:cNvPr id="108" name="Oval 41"/>
          <p:cNvSpPr>
            <a:spLocks noChangeArrowheads="1"/>
          </p:cNvSpPr>
          <p:nvPr/>
        </p:nvSpPr>
        <p:spPr bwMode="auto">
          <a:xfrm>
            <a:off x="7151688" y="52292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16</a:t>
            </a:r>
          </a:p>
        </p:txBody>
      </p:sp>
      <p:sp>
        <p:nvSpPr>
          <p:cNvPr id="109" name="Oval 42"/>
          <p:cNvSpPr>
            <a:spLocks noChangeArrowheads="1"/>
          </p:cNvSpPr>
          <p:nvPr/>
        </p:nvSpPr>
        <p:spPr bwMode="auto">
          <a:xfrm>
            <a:off x="7761288" y="52292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18</a:t>
            </a:r>
          </a:p>
        </p:txBody>
      </p:sp>
      <p:sp>
        <p:nvSpPr>
          <p:cNvPr id="110" name="Oval 43"/>
          <p:cNvSpPr>
            <a:spLocks noChangeArrowheads="1"/>
          </p:cNvSpPr>
          <p:nvPr/>
        </p:nvSpPr>
        <p:spPr bwMode="auto">
          <a:xfrm>
            <a:off x="8370888" y="52292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19</a:t>
            </a:r>
          </a:p>
        </p:txBody>
      </p:sp>
      <p:sp>
        <p:nvSpPr>
          <p:cNvPr id="111" name="Line 44"/>
          <p:cNvSpPr>
            <a:spLocks noChangeShapeType="1"/>
          </p:cNvSpPr>
          <p:nvPr/>
        </p:nvSpPr>
        <p:spPr bwMode="auto">
          <a:xfrm>
            <a:off x="1379538" y="5991225"/>
            <a:ext cx="6991350" cy="0"/>
          </a:xfrm>
          <a:prstGeom prst="line">
            <a:avLst/>
          </a:prstGeom>
          <a:noFill/>
          <a:ln w="19050">
            <a:solidFill>
              <a:schemeClr val="tx1"/>
            </a:solidFill>
            <a:round/>
            <a:headEnd/>
            <a:tailEnd/>
          </a:ln>
          <a:effectLst/>
        </p:spPr>
        <p:txBody>
          <a:bodyPr wrap="none" anchor="ctr">
            <a:prstTxWarp prst="textNoShape">
              <a:avLst/>
            </a:prstTxWarp>
          </a:bodyPr>
          <a:lstStyle/>
          <a:p>
            <a:pPr algn="ctr"/>
            <a:endParaRPr lang="en-US">
              <a:solidFill>
                <a:schemeClr val="bg1"/>
              </a:solidFill>
            </a:endParaRPr>
          </a:p>
        </p:txBody>
      </p:sp>
      <p:sp>
        <p:nvSpPr>
          <p:cNvPr id="112" name="Oval 45"/>
          <p:cNvSpPr>
            <a:spLocks noChangeArrowheads="1"/>
          </p:cNvSpPr>
          <p:nvPr/>
        </p:nvSpPr>
        <p:spPr bwMode="auto">
          <a:xfrm>
            <a:off x="1665288" y="58388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a:t>
            </a:r>
          </a:p>
        </p:txBody>
      </p:sp>
      <p:sp>
        <p:nvSpPr>
          <p:cNvPr id="113" name="Oval 46"/>
          <p:cNvSpPr>
            <a:spLocks noChangeArrowheads="1"/>
          </p:cNvSpPr>
          <p:nvPr/>
        </p:nvSpPr>
        <p:spPr bwMode="auto">
          <a:xfrm>
            <a:off x="2274888" y="58388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3</a:t>
            </a:r>
          </a:p>
        </p:txBody>
      </p:sp>
      <p:sp>
        <p:nvSpPr>
          <p:cNvPr id="114" name="Oval 47"/>
          <p:cNvSpPr>
            <a:spLocks noChangeArrowheads="1"/>
          </p:cNvSpPr>
          <p:nvPr/>
        </p:nvSpPr>
        <p:spPr bwMode="auto">
          <a:xfrm>
            <a:off x="2884488" y="58388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4</a:t>
            </a:r>
          </a:p>
        </p:txBody>
      </p:sp>
      <p:sp>
        <p:nvSpPr>
          <p:cNvPr id="115" name="Oval 48"/>
          <p:cNvSpPr>
            <a:spLocks noChangeArrowheads="1"/>
          </p:cNvSpPr>
          <p:nvPr/>
        </p:nvSpPr>
        <p:spPr bwMode="auto">
          <a:xfrm>
            <a:off x="3494088" y="58388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5</a:t>
            </a:r>
          </a:p>
        </p:txBody>
      </p:sp>
      <p:sp>
        <p:nvSpPr>
          <p:cNvPr id="116" name="Oval 49"/>
          <p:cNvSpPr>
            <a:spLocks noChangeArrowheads="1"/>
          </p:cNvSpPr>
          <p:nvPr/>
        </p:nvSpPr>
        <p:spPr bwMode="auto">
          <a:xfrm>
            <a:off x="4103688" y="5838825"/>
            <a:ext cx="304800" cy="304800"/>
          </a:xfrm>
          <a:prstGeom prst="ellipse">
            <a:avLst/>
          </a:prstGeom>
          <a:solidFill>
            <a:schemeClr val="accent1"/>
          </a:solidFill>
          <a:ln w="57150">
            <a:solidFill>
              <a:schemeClr val="tx1"/>
            </a:solidFill>
            <a:round/>
            <a:headEnd/>
            <a:tailEnd/>
          </a:ln>
          <a:effectLst/>
        </p:spPr>
        <p:txBody>
          <a:bodyPr wrap="none" anchor="ctr">
            <a:prstTxWarp prst="textNoShape">
              <a:avLst/>
            </a:prstTxWarp>
          </a:bodyPr>
          <a:lstStyle/>
          <a:p>
            <a:pPr algn="ctr"/>
            <a:r>
              <a:rPr lang="en-US" sz="1400">
                <a:solidFill>
                  <a:schemeClr val="bg1"/>
                </a:solidFill>
              </a:rPr>
              <a:t>7</a:t>
            </a:r>
          </a:p>
        </p:txBody>
      </p:sp>
      <p:sp>
        <p:nvSpPr>
          <p:cNvPr id="117" name="Oval 50"/>
          <p:cNvSpPr>
            <a:spLocks noChangeArrowheads="1"/>
          </p:cNvSpPr>
          <p:nvPr/>
        </p:nvSpPr>
        <p:spPr bwMode="auto">
          <a:xfrm>
            <a:off x="4713288" y="58388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8</a:t>
            </a:r>
          </a:p>
        </p:txBody>
      </p:sp>
      <p:sp>
        <p:nvSpPr>
          <p:cNvPr id="118" name="Oval 51"/>
          <p:cNvSpPr>
            <a:spLocks noChangeArrowheads="1"/>
          </p:cNvSpPr>
          <p:nvPr/>
        </p:nvSpPr>
        <p:spPr bwMode="auto">
          <a:xfrm>
            <a:off x="5322888" y="58388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9</a:t>
            </a:r>
          </a:p>
        </p:txBody>
      </p:sp>
      <p:sp>
        <p:nvSpPr>
          <p:cNvPr id="119" name="Oval 52"/>
          <p:cNvSpPr>
            <a:spLocks noChangeArrowheads="1"/>
          </p:cNvSpPr>
          <p:nvPr/>
        </p:nvSpPr>
        <p:spPr bwMode="auto">
          <a:xfrm>
            <a:off x="5932488" y="58388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11</a:t>
            </a:r>
          </a:p>
        </p:txBody>
      </p:sp>
      <p:sp>
        <p:nvSpPr>
          <p:cNvPr id="120" name="Oval 53"/>
          <p:cNvSpPr>
            <a:spLocks noChangeArrowheads="1"/>
          </p:cNvSpPr>
          <p:nvPr/>
        </p:nvSpPr>
        <p:spPr bwMode="auto">
          <a:xfrm>
            <a:off x="6542088" y="58388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14</a:t>
            </a:r>
          </a:p>
        </p:txBody>
      </p:sp>
      <p:sp>
        <p:nvSpPr>
          <p:cNvPr id="121" name="Oval 54"/>
          <p:cNvSpPr>
            <a:spLocks noChangeArrowheads="1"/>
          </p:cNvSpPr>
          <p:nvPr/>
        </p:nvSpPr>
        <p:spPr bwMode="auto">
          <a:xfrm>
            <a:off x="7151688" y="58388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16</a:t>
            </a:r>
          </a:p>
        </p:txBody>
      </p:sp>
      <p:sp>
        <p:nvSpPr>
          <p:cNvPr id="122" name="Oval 55"/>
          <p:cNvSpPr>
            <a:spLocks noChangeArrowheads="1"/>
          </p:cNvSpPr>
          <p:nvPr/>
        </p:nvSpPr>
        <p:spPr bwMode="auto">
          <a:xfrm>
            <a:off x="7761288" y="58388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18</a:t>
            </a:r>
          </a:p>
        </p:txBody>
      </p:sp>
      <p:sp>
        <p:nvSpPr>
          <p:cNvPr id="123" name="Oval 56"/>
          <p:cNvSpPr>
            <a:spLocks noChangeArrowheads="1"/>
          </p:cNvSpPr>
          <p:nvPr/>
        </p:nvSpPr>
        <p:spPr bwMode="auto">
          <a:xfrm>
            <a:off x="8370888" y="58388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19</a:t>
            </a:r>
          </a:p>
        </p:txBody>
      </p:sp>
      <p:sp>
        <p:nvSpPr>
          <p:cNvPr id="124" name="Oval 57"/>
          <p:cNvSpPr>
            <a:spLocks noChangeArrowheads="1"/>
          </p:cNvSpPr>
          <p:nvPr/>
        </p:nvSpPr>
        <p:spPr bwMode="auto">
          <a:xfrm>
            <a:off x="1074738" y="40100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0</a:t>
            </a:r>
          </a:p>
        </p:txBody>
      </p:sp>
      <p:sp>
        <p:nvSpPr>
          <p:cNvPr id="125" name="Oval 58"/>
          <p:cNvSpPr>
            <a:spLocks noChangeArrowheads="1"/>
          </p:cNvSpPr>
          <p:nvPr/>
        </p:nvSpPr>
        <p:spPr bwMode="auto">
          <a:xfrm>
            <a:off x="1074738" y="4619625"/>
            <a:ext cx="304800" cy="304800"/>
          </a:xfrm>
          <a:prstGeom prst="ellipse">
            <a:avLst/>
          </a:prstGeom>
          <a:solidFill>
            <a:schemeClr val="accent1"/>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0</a:t>
            </a:r>
          </a:p>
        </p:txBody>
      </p:sp>
      <p:sp>
        <p:nvSpPr>
          <p:cNvPr id="126" name="Oval 59"/>
          <p:cNvSpPr>
            <a:spLocks noChangeArrowheads="1"/>
          </p:cNvSpPr>
          <p:nvPr/>
        </p:nvSpPr>
        <p:spPr bwMode="auto">
          <a:xfrm>
            <a:off x="1074738" y="52292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0</a:t>
            </a:r>
          </a:p>
        </p:txBody>
      </p:sp>
      <p:sp>
        <p:nvSpPr>
          <p:cNvPr id="127" name="Oval 60"/>
          <p:cNvSpPr>
            <a:spLocks noChangeArrowheads="1"/>
          </p:cNvSpPr>
          <p:nvPr/>
        </p:nvSpPr>
        <p:spPr bwMode="auto">
          <a:xfrm>
            <a:off x="1084263" y="5838825"/>
            <a:ext cx="304800" cy="304800"/>
          </a:xfrm>
          <a:prstGeom prst="ellipse">
            <a:avLst/>
          </a:prstGeom>
          <a:solidFill>
            <a:schemeClr val="bg2"/>
          </a:solidFill>
          <a:ln w="19050">
            <a:solidFill>
              <a:schemeClr val="tx1"/>
            </a:solidFill>
            <a:round/>
            <a:headEnd/>
            <a:tailEnd/>
          </a:ln>
          <a:effectLst/>
        </p:spPr>
        <p:txBody>
          <a:bodyPr wrap="none" anchor="ctr">
            <a:prstTxWarp prst="textNoShape">
              <a:avLst/>
            </a:prstTxWarp>
          </a:bodyPr>
          <a:lstStyle/>
          <a:p>
            <a:pPr algn="ctr"/>
            <a:r>
              <a:rPr lang="en-US" sz="1400">
                <a:solidFill>
                  <a:schemeClr val="bg1"/>
                </a:solidFill>
              </a:rPr>
              <a:t>0</a:t>
            </a:r>
          </a:p>
        </p:txBody>
      </p:sp>
      <p:sp>
        <p:nvSpPr>
          <p:cNvPr id="128" name="Text Box 61"/>
          <p:cNvSpPr txBox="1">
            <a:spLocks noChangeArrowheads="1"/>
          </p:cNvSpPr>
          <p:nvPr/>
        </p:nvSpPr>
        <p:spPr bwMode="auto">
          <a:xfrm>
            <a:off x="4655130" y="4256088"/>
            <a:ext cx="411591" cy="338554"/>
          </a:xfrm>
          <a:prstGeom prst="rect">
            <a:avLst/>
          </a:prstGeom>
          <a:noFill/>
          <a:ln w="19050">
            <a:noFill/>
            <a:miter lim="800000"/>
            <a:headEnd/>
            <a:tailEnd/>
          </a:ln>
          <a:effectLst/>
        </p:spPr>
        <p:txBody>
          <a:bodyPr wrap="none">
            <a:prstTxWarp prst="textNoShape">
              <a:avLst/>
            </a:prstTxWarp>
            <a:spAutoFit/>
          </a:bodyPr>
          <a:lstStyle/>
          <a:p>
            <a:pPr algn="ctr"/>
            <a:r>
              <a:rPr lang="en-US" sz="1600" b="1" i="1">
                <a:solidFill>
                  <a:schemeClr val="bg1"/>
                </a:solidFill>
                <a:latin typeface="Times New Roman" pitchFamily="38" charset="0"/>
              </a:rPr>
              <a:t>m</a:t>
            </a:r>
          </a:p>
        </p:txBody>
      </p:sp>
      <p:sp>
        <p:nvSpPr>
          <p:cNvPr id="129" name="Text Box 62"/>
          <p:cNvSpPr txBox="1">
            <a:spLocks noChangeArrowheads="1"/>
          </p:cNvSpPr>
          <p:nvPr/>
        </p:nvSpPr>
        <p:spPr bwMode="auto">
          <a:xfrm>
            <a:off x="1040889" y="4257675"/>
            <a:ext cx="308999" cy="338554"/>
          </a:xfrm>
          <a:prstGeom prst="rect">
            <a:avLst/>
          </a:prstGeom>
          <a:noFill/>
          <a:ln w="19050">
            <a:noFill/>
            <a:miter lim="800000"/>
            <a:headEnd/>
            <a:tailEnd/>
          </a:ln>
          <a:effectLst/>
        </p:spPr>
        <p:txBody>
          <a:bodyPr wrap="none">
            <a:prstTxWarp prst="textNoShape">
              <a:avLst/>
            </a:prstTxWarp>
            <a:spAutoFit/>
          </a:bodyPr>
          <a:lstStyle/>
          <a:p>
            <a:pPr algn="ctr"/>
            <a:r>
              <a:rPr lang="en-US" sz="1600" b="1" i="1">
                <a:solidFill>
                  <a:schemeClr val="bg1"/>
                </a:solidFill>
                <a:latin typeface="Times New Roman" pitchFamily="38" charset="0"/>
              </a:rPr>
              <a:t>l</a:t>
            </a:r>
          </a:p>
        </p:txBody>
      </p:sp>
      <p:sp>
        <p:nvSpPr>
          <p:cNvPr id="130" name="Text Box 63"/>
          <p:cNvSpPr txBox="1">
            <a:spLocks noChangeArrowheads="1"/>
          </p:cNvSpPr>
          <p:nvPr/>
        </p:nvSpPr>
        <p:spPr bwMode="auto">
          <a:xfrm>
            <a:off x="8355316" y="4256088"/>
            <a:ext cx="366106" cy="338554"/>
          </a:xfrm>
          <a:prstGeom prst="rect">
            <a:avLst/>
          </a:prstGeom>
          <a:noFill/>
          <a:ln w="19050">
            <a:noFill/>
            <a:miter lim="800000"/>
            <a:headEnd/>
            <a:tailEnd/>
          </a:ln>
          <a:effectLst/>
        </p:spPr>
        <p:txBody>
          <a:bodyPr wrap="none">
            <a:prstTxWarp prst="textNoShape">
              <a:avLst/>
            </a:prstTxWarp>
            <a:spAutoFit/>
          </a:bodyPr>
          <a:lstStyle/>
          <a:p>
            <a:pPr algn="ctr"/>
            <a:r>
              <a:rPr lang="en-US" sz="1600" b="1" i="1">
                <a:solidFill>
                  <a:schemeClr val="bg1"/>
                </a:solidFill>
                <a:latin typeface="Times New Roman" pitchFamily="38" charset="0"/>
              </a:rPr>
              <a:t>h</a:t>
            </a:r>
          </a:p>
        </p:txBody>
      </p:sp>
      <p:sp>
        <p:nvSpPr>
          <p:cNvPr id="131" name="Text Box 64"/>
          <p:cNvSpPr txBox="1">
            <a:spLocks noChangeArrowheads="1"/>
          </p:cNvSpPr>
          <p:nvPr/>
        </p:nvSpPr>
        <p:spPr bwMode="auto">
          <a:xfrm>
            <a:off x="2211968" y="4876800"/>
            <a:ext cx="411591" cy="338554"/>
          </a:xfrm>
          <a:prstGeom prst="rect">
            <a:avLst/>
          </a:prstGeom>
          <a:noFill/>
          <a:ln w="19050">
            <a:noFill/>
            <a:miter lim="800000"/>
            <a:headEnd/>
            <a:tailEnd/>
          </a:ln>
          <a:effectLst/>
        </p:spPr>
        <p:txBody>
          <a:bodyPr wrap="none">
            <a:prstTxWarp prst="textNoShape">
              <a:avLst/>
            </a:prstTxWarp>
            <a:spAutoFit/>
          </a:bodyPr>
          <a:lstStyle/>
          <a:p>
            <a:pPr algn="ctr"/>
            <a:r>
              <a:rPr lang="en-US" sz="1600" b="1" i="1">
                <a:solidFill>
                  <a:schemeClr val="bg1"/>
                </a:solidFill>
                <a:latin typeface="Times New Roman" pitchFamily="38" charset="0"/>
              </a:rPr>
              <a:t>m</a:t>
            </a:r>
          </a:p>
        </p:txBody>
      </p:sp>
      <p:sp>
        <p:nvSpPr>
          <p:cNvPr id="132" name="Text Box 65"/>
          <p:cNvSpPr txBox="1">
            <a:spLocks noChangeArrowheads="1"/>
          </p:cNvSpPr>
          <p:nvPr/>
        </p:nvSpPr>
        <p:spPr bwMode="auto">
          <a:xfrm>
            <a:off x="1040889" y="4878388"/>
            <a:ext cx="308999" cy="338554"/>
          </a:xfrm>
          <a:prstGeom prst="rect">
            <a:avLst/>
          </a:prstGeom>
          <a:noFill/>
          <a:ln w="19050">
            <a:noFill/>
            <a:miter lim="800000"/>
            <a:headEnd/>
            <a:tailEnd/>
          </a:ln>
          <a:effectLst/>
        </p:spPr>
        <p:txBody>
          <a:bodyPr wrap="none">
            <a:prstTxWarp prst="textNoShape">
              <a:avLst/>
            </a:prstTxWarp>
            <a:spAutoFit/>
          </a:bodyPr>
          <a:lstStyle/>
          <a:p>
            <a:pPr algn="ctr"/>
            <a:r>
              <a:rPr lang="en-US" sz="1600" b="1" i="1">
                <a:solidFill>
                  <a:schemeClr val="bg1"/>
                </a:solidFill>
                <a:latin typeface="Times New Roman" pitchFamily="38" charset="0"/>
              </a:rPr>
              <a:t>l</a:t>
            </a:r>
          </a:p>
        </p:txBody>
      </p:sp>
      <p:sp>
        <p:nvSpPr>
          <p:cNvPr id="133" name="Text Box 66"/>
          <p:cNvSpPr txBox="1">
            <a:spLocks noChangeArrowheads="1"/>
          </p:cNvSpPr>
          <p:nvPr/>
        </p:nvSpPr>
        <p:spPr bwMode="auto">
          <a:xfrm>
            <a:off x="4069066" y="4876800"/>
            <a:ext cx="366106" cy="338554"/>
          </a:xfrm>
          <a:prstGeom prst="rect">
            <a:avLst/>
          </a:prstGeom>
          <a:noFill/>
          <a:ln w="19050">
            <a:noFill/>
            <a:miter lim="800000"/>
            <a:headEnd/>
            <a:tailEnd/>
          </a:ln>
          <a:effectLst/>
        </p:spPr>
        <p:txBody>
          <a:bodyPr wrap="none">
            <a:prstTxWarp prst="textNoShape">
              <a:avLst/>
            </a:prstTxWarp>
            <a:spAutoFit/>
          </a:bodyPr>
          <a:lstStyle/>
          <a:p>
            <a:pPr algn="ctr"/>
            <a:r>
              <a:rPr lang="en-US" sz="1600" b="1" i="1">
                <a:solidFill>
                  <a:schemeClr val="bg1"/>
                </a:solidFill>
                <a:latin typeface="Times New Roman" pitchFamily="38" charset="0"/>
              </a:rPr>
              <a:t>h</a:t>
            </a:r>
          </a:p>
        </p:txBody>
      </p:sp>
      <p:sp>
        <p:nvSpPr>
          <p:cNvPr id="134" name="Text Box 67"/>
          <p:cNvSpPr txBox="1">
            <a:spLocks noChangeArrowheads="1"/>
          </p:cNvSpPr>
          <p:nvPr/>
        </p:nvSpPr>
        <p:spPr bwMode="auto">
          <a:xfrm>
            <a:off x="3450218" y="5497513"/>
            <a:ext cx="411591" cy="338554"/>
          </a:xfrm>
          <a:prstGeom prst="rect">
            <a:avLst/>
          </a:prstGeom>
          <a:noFill/>
          <a:ln w="19050">
            <a:noFill/>
            <a:miter lim="800000"/>
            <a:headEnd/>
            <a:tailEnd/>
          </a:ln>
          <a:effectLst/>
        </p:spPr>
        <p:txBody>
          <a:bodyPr wrap="none">
            <a:prstTxWarp prst="textNoShape">
              <a:avLst/>
            </a:prstTxWarp>
            <a:spAutoFit/>
          </a:bodyPr>
          <a:lstStyle/>
          <a:p>
            <a:pPr algn="ctr"/>
            <a:r>
              <a:rPr lang="en-US" sz="1600" b="1" i="1">
                <a:solidFill>
                  <a:schemeClr val="bg1"/>
                </a:solidFill>
                <a:latin typeface="Times New Roman" pitchFamily="38" charset="0"/>
              </a:rPr>
              <a:t>m</a:t>
            </a:r>
          </a:p>
        </p:txBody>
      </p:sp>
      <p:sp>
        <p:nvSpPr>
          <p:cNvPr id="135" name="Text Box 68"/>
          <p:cNvSpPr txBox="1">
            <a:spLocks noChangeArrowheads="1"/>
          </p:cNvSpPr>
          <p:nvPr/>
        </p:nvSpPr>
        <p:spPr bwMode="auto">
          <a:xfrm>
            <a:off x="2869689" y="5499100"/>
            <a:ext cx="308999" cy="338554"/>
          </a:xfrm>
          <a:prstGeom prst="rect">
            <a:avLst/>
          </a:prstGeom>
          <a:noFill/>
          <a:ln w="19050">
            <a:noFill/>
            <a:miter lim="800000"/>
            <a:headEnd/>
            <a:tailEnd/>
          </a:ln>
          <a:effectLst/>
        </p:spPr>
        <p:txBody>
          <a:bodyPr wrap="none">
            <a:prstTxWarp prst="textNoShape">
              <a:avLst/>
            </a:prstTxWarp>
            <a:spAutoFit/>
          </a:bodyPr>
          <a:lstStyle/>
          <a:p>
            <a:pPr algn="ctr"/>
            <a:r>
              <a:rPr lang="en-US" sz="1600" b="1" i="1">
                <a:solidFill>
                  <a:schemeClr val="bg1"/>
                </a:solidFill>
                <a:latin typeface="Times New Roman" pitchFamily="38" charset="0"/>
              </a:rPr>
              <a:t>l</a:t>
            </a:r>
          </a:p>
        </p:txBody>
      </p:sp>
      <p:sp>
        <p:nvSpPr>
          <p:cNvPr id="136" name="Text Box 69"/>
          <p:cNvSpPr txBox="1">
            <a:spLocks noChangeArrowheads="1"/>
          </p:cNvSpPr>
          <p:nvPr/>
        </p:nvSpPr>
        <p:spPr bwMode="auto">
          <a:xfrm>
            <a:off x="4103688" y="5497513"/>
            <a:ext cx="304800" cy="336550"/>
          </a:xfrm>
          <a:prstGeom prst="rect">
            <a:avLst/>
          </a:prstGeom>
          <a:noFill/>
          <a:ln w="19050">
            <a:noFill/>
            <a:miter lim="800000"/>
            <a:headEnd/>
            <a:tailEnd/>
          </a:ln>
          <a:effectLst/>
        </p:spPr>
        <p:txBody>
          <a:bodyPr>
            <a:prstTxWarp prst="textNoShape">
              <a:avLst/>
            </a:prstTxWarp>
            <a:spAutoFit/>
          </a:bodyPr>
          <a:lstStyle/>
          <a:p>
            <a:pPr algn="ctr"/>
            <a:r>
              <a:rPr lang="en-US" sz="1600" b="1" i="1">
                <a:solidFill>
                  <a:schemeClr val="bg1"/>
                </a:solidFill>
                <a:latin typeface="Times New Roman" pitchFamily="38" charset="0"/>
              </a:rPr>
              <a:t>h</a:t>
            </a:r>
          </a:p>
        </p:txBody>
      </p:sp>
      <p:sp>
        <p:nvSpPr>
          <p:cNvPr id="137" name="Text Box 70"/>
          <p:cNvSpPr txBox="1">
            <a:spLocks noChangeArrowheads="1"/>
          </p:cNvSpPr>
          <p:nvPr/>
        </p:nvSpPr>
        <p:spPr bwMode="auto">
          <a:xfrm>
            <a:off x="3813719" y="6113463"/>
            <a:ext cx="870451" cy="338554"/>
          </a:xfrm>
          <a:prstGeom prst="rect">
            <a:avLst/>
          </a:prstGeom>
          <a:noFill/>
          <a:ln w="19050">
            <a:noFill/>
            <a:miter lim="800000"/>
            <a:headEnd/>
            <a:tailEnd/>
          </a:ln>
          <a:effectLst/>
        </p:spPr>
        <p:txBody>
          <a:bodyPr wrap="none">
            <a:prstTxWarp prst="textNoShape">
              <a:avLst/>
            </a:prstTxWarp>
            <a:spAutoFit/>
          </a:bodyPr>
          <a:lstStyle/>
          <a:p>
            <a:pPr algn="ctr"/>
            <a:r>
              <a:rPr lang="en-US" sz="1600" b="1" i="1">
                <a:solidFill>
                  <a:schemeClr val="bg1"/>
                </a:solidFill>
                <a:latin typeface="Times New Roman" pitchFamily="38" charset="0"/>
              </a:rPr>
              <a:t>l</a:t>
            </a:r>
            <a:r>
              <a:rPr lang="en-US" sz="1600">
                <a:solidFill>
                  <a:schemeClr val="bg1"/>
                </a:solidFill>
                <a:latin typeface="Symbol" pitchFamily="38" charset="2"/>
              </a:rPr>
              <a:t>=</a:t>
            </a:r>
            <a:r>
              <a:rPr lang="en-US" sz="1600" b="1" i="1">
                <a:solidFill>
                  <a:schemeClr val="bg1"/>
                </a:solidFill>
                <a:latin typeface="Times New Roman" pitchFamily="38" charset="0"/>
              </a:rPr>
              <a:t>m </a:t>
            </a:r>
            <a:r>
              <a:rPr lang="en-US" sz="1600">
                <a:solidFill>
                  <a:schemeClr val="bg1"/>
                </a:solidFill>
                <a:latin typeface="Symbol" pitchFamily="38" charset="2"/>
              </a:rPr>
              <a:t>=</a:t>
            </a:r>
            <a:r>
              <a:rPr lang="en-US" sz="1600" b="1" i="1">
                <a:solidFill>
                  <a:schemeClr val="bg1"/>
                </a:solidFill>
                <a:latin typeface="Times New Roman" pitchFamily="38" charset="0"/>
              </a:rPr>
              <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2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20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2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116113"/>
            <a:ext cx="8229600" cy="566447"/>
          </a:xfrm>
        </p:spPr>
        <p:txBody>
          <a:bodyPr/>
          <a:lstStyle/>
          <a:p>
            <a:r>
              <a:rPr lang="en-US" dirty="0" smtClean="0"/>
              <a:t>Ordered Search Tables</a:t>
            </a:r>
            <a:endParaRPr lang="en-US" dirty="0"/>
          </a:p>
        </p:txBody>
      </p:sp>
      <p:sp>
        <p:nvSpPr>
          <p:cNvPr id="133123" name="Rectangle 3" descr="Rectangle: Click to edit Master text styles&#10;Second level&#10;Third level&#10;Fourth level&#10;Fifth level"/>
          <p:cNvSpPr>
            <a:spLocks noGrp="1" noChangeArrowheads="1"/>
          </p:cNvSpPr>
          <p:nvPr>
            <p:ph type="body" sz="half" idx="1"/>
          </p:nvPr>
        </p:nvSpPr>
        <p:spPr>
          <a:xfrm>
            <a:off x="457200" y="820800"/>
            <a:ext cx="7772400" cy="4419600"/>
          </a:xfrm>
        </p:spPr>
        <p:txBody>
          <a:bodyPr/>
          <a:lstStyle/>
          <a:p>
            <a:r>
              <a:rPr lang="en-US" sz="2000" dirty="0" smtClean="0"/>
              <a:t>Performance</a:t>
            </a:r>
            <a:r>
              <a:rPr lang="en-US" sz="2000" dirty="0"/>
              <a:t>:</a:t>
            </a:r>
          </a:p>
          <a:p>
            <a:pPr lvl="1"/>
            <a:r>
              <a:rPr lang="en-US" sz="1800" dirty="0">
                <a:solidFill>
                  <a:schemeClr val="tx2"/>
                </a:solidFill>
              </a:rPr>
              <a:t>find</a:t>
            </a:r>
            <a:r>
              <a:rPr lang="en-US" sz="1800" dirty="0"/>
              <a:t> takes </a:t>
            </a:r>
            <a:r>
              <a:rPr lang="en-US" sz="1800" b="1" i="1" dirty="0" err="1">
                <a:latin typeface="Times New Roman" pitchFamily="38" charset="0"/>
              </a:rPr>
              <a:t>O</a:t>
            </a:r>
            <a:r>
              <a:rPr lang="en-US" sz="1800" dirty="0" err="1">
                <a:latin typeface="Times New Roman" pitchFamily="38" charset="0"/>
              </a:rPr>
              <a:t>(log</a:t>
            </a:r>
            <a:r>
              <a:rPr lang="en-US" sz="1800" dirty="0">
                <a:latin typeface="Times New Roman" pitchFamily="38" charset="0"/>
              </a:rPr>
              <a:t> </a:t>
            </a:r>
            <a:r>
              <a:rPr lang="en-US" sz="1800" b="1" i="1" dirty="0" err="1">
                <a:latin typeface="Times New Roman" pitchFamily="38" charset="0"/>
              </a:rPr>
              <a:t>n</a:t>
            </a:r>
            <a:r>
              <a:rPr lang="en-US" sz="1800" dirty="0">
                <a:latin typeface="Times New Roman" pitchFamily="38" charset="0"/>
              </a:rPr>
              <a:t>)</a:t>
            </a:r>
            <a:r>
              <a:rPr lang="en-US" sz="1800" dirty="0"/>
              <a:t> time, using binary search</a:t>
            </a:r>
          </a:p>
          <a:p>
            <a:pPr lvl="1"/>
            <a:r>
              <a:rPr lang="en-US" sz="1800" dirty="0">
                <a:solidFill>
                  <a:schemeClr val="tx2"/>
                </a:solidFill>
              </a:rPr>
              <a:t>insert</a:t>
            </a:r>
            <a:r>
              <a:rPr lang="en-US" sz="1800" dirty="0"/>
              <a:t> takes </a:t>
            </a:r>
            <a:r>
              <a:rPr lang="en-US" sz="1800" b="1" i="1" dirty="0" err="1">
                <a:latin typeface="Times New Roman" pitchFamily="38" charset="0"/>
              </a:rPr>
              <a:t>O</a:t>
            </a:r>
            <a:r>
              <a:rPr lang="en-US" sz="1800" dirty="0" err="1">
                <a:latin typeface="Times New Roman" pitchFamily="38" charset="0"/>
              </a:rPr>
              <a:t>(</a:t>
            </a:r>
            <a:r>
              <a:rPr lang="en-US" sz="1800" b="1" i="1" dirty="0" err="1">
                <a:latin typeface="Times New Roman" pitchFamily="38" charset="0"/>
              </a:rPr>
              <a:t>n</a:t>
            </a:r>
            <a:r>
              <a:rPr lang="en-US" sz="1800" dirty="0">
                <a:latin typeface="Times New Roman" pitchFamily="38" charset="0"/>
              </a:rPr>
              <a:t>)</a:t>
            </a:r>
            <a:r>
              <a:rPr lang="en-US" sz="1800" dirty="0"/>
              <a:t> time since in the worst case we have to shift </a:t>
            </a:r>
            <a:r>
              <a:rPr lang="en-US" sz="1800" b="1" i="1" dirty="0" err="1" smtClean="0">
                <a:latin typeface="Times New Roman" pitchFamily="38" charset="0"/>
              </a:rPr>
              <a:t>n</a:t>
            </a:r>
            <a:r>
              <a:rPr lang="en-US" sz="1800" dirty="0" smtClean="0"/>
              <a:t> </a:t>
            </a:r>
            <a:r>
              <a:rPr lang="en-US" sz="1800" dirty="0"/>
              <a:t>items to make room for the new item</a:t>
            </a:r>
            <a:endParaRPr lang="en-US" sz="2000" dirty="0"/>
          </a:p>
          <a:p>
            <a:pPr lvl="1"/>
            <a:r>
              <a:rPr lang="en-US" sz="1800" dirty="0">
                <a:solidFill>
                  <a:schemeClr val="tx2"/>
                </a:solidFill>
              </a:rPr>
              <a:t>remove </a:t>
            </a:r>
            <a:r>
              <a:rPr lang="en-US" sz="1800" dirty="0"/>
              <a:t>takes </a:t>
            </a:r>
            <a:r>
              <a:rPr lang="en-US" sz="1800" b="1" i="1" dirty="0" err="1">
                <a:latin typeface="Times New Roman" pitchFamily="38" charset="0"/>
              </a:rPr>
              <a:t>O</a:t>
            </a:r>
            <a:r>
              <a:rPr lang="en-US" sz="1800" dirty="0" err="1">
                <a:latin typeface="Times New Roman" pitchFamily="38" charset="0"/>
              </a:rPr>
              <a:t>(</a:t>
            </a:r>
            <a:r>
              <a:rPr lang="en-US" sz="1800" b="1" i="1" dirty="0" err="1">
                <a:latin typeface="Times New Roman" pitchFamily="38" charset="0"/>
              </a:rPr>
              <a:t>n</a:t>
            </a:r>
            <a:r>
              <a:rPr lang="en-US" sz="1800" dirty="0">
                <a:latin typeface="Times New Roman" pitchFamily="38" charset="0"/>
              </a:rPr>
              <a:t>)</a:t>
            </a:r>
            <a:r>
              <a:rPr lang="en-US" sz="1800" dirty="0"/>
              <a:t> time since in the worst case we have to shift </a:t>
            </a:r>
            <a:r>
              <a:rPr lang="en-US" sz="1800" b="1" i="1" dirty="0" err="1" smtClean="0">
                <a:latin typeface="Times New Roman" pitchFamily="38" charset="0"/>
              </a:rPr>
              <a:t>n</a:t>
            </a:r>
            <a:r>
              <a:rPr lang="en-US" sz="1800" dirty="0" smtClean="0"/>
              <a:t> </a:t>
            </a:r>
            <a:r>
              <a:rPr lang="en-US" sz="1800" dirty="0"/>
              <a:t>items to compact the items after the removal</a:t>
            </a:r>
          </a:p>
          <a:p>
            <a:r>
              <a:rPr lang="en-US" sz="2000" dirty="0"/>
              <a:t>A search table is effective only for dictionaries of small size or for dictionaries on which searches are the most common operations, while insertions and removals are rarely performed (e.g., credit card authorizations</a:t>
            </a:r>
            <a:r>
              <a:rPr lang="en-US" sz="20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2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48"/>
            <a:ext cx="8229600" cy="566447"/>
          </a:xfrm>
        </p:spPr>
        <p:txBody>
          <a:bodyPr/>
          <a:lstStyle/>
          <a:p>
            <a:r>
              <a:rPr lang="en-US" dirty="0" smtClean="0"/>
              <a:t>Summary:  Learning Outcomes</a:t>
            </a:r>
            <a:endParaRPr lang="en-US" dirty="0"/>
          </a:p>
        </p:txBody>
      </p:sp>
      <p:sp>
        <p:nvSpPr>
          <p:cNvPr id="3" name="Content Placeholder 2"/>
          <p:cNvSpPr>
            <a:spLocks noGrp="1"/>
          </p:cNvSpPr>
          <p:nvPr>
            <p:ph idx="1"/>
          </p:nvPr>
        </p:nvSpPr>
        <p:spPr>
          <a:xfrm>
            <a:off x="457200" y="777866"/>
            <a:ext cx="8229600" cy="4957054"/>
          </a:xfrm>
        </p:spPr>
        <p:txBody>
          <a:bodyPr/>
          <a:lstStyle/>
          <a:p>
            <a:r>
              <a:rPr lang="en-US" sz="1800" dirty="0" smtClean="0"/>
              <a:t>Maps</a:t>
            </a:r>
          </a:p>
          <a:p>
            <a:pPr lvl="1"/>
            <a:r>
              <a:rPr lang="en-US" sz="1600" dirty="0" smtClean="0"/>
              <a:t>ADT</a:t>
            </a:r>
          </a:p>
          <a:p>
            <a:pPr lvl="1"/>
            <a:r>
              <a:rPr lang="en-US" sz="1600" dirty="0" smtClean="0"/>
              <a:t>What are they good for?</a:t>
            </a:r>
          </a:p>
          <a:p>
            <a:pPr lvl="1"/>
            <a:r>
              <a:rPr lang="en-US" sz="1600" dirty="0" smtClean="0"/>
              <a:t>Naïve implementation – running times</a:t>
            </a:r>
          </a:p>
          <a:p>
            <a:r>
              <a:rPr lang="en-US" sz="1800" dirty="0" smtClean="0"/>
              <a:t>Hashing</a:t>
            </a:r>
          </a:p>
          <a:p>
            <a:pPr lvl="1"/>
            <a:r>
              <a:rPr lang="en-US" sz="1600" dirty="0" smtClean="0"/>
              <a:t>Running time</a:t>
            </a:r>
          </a:p>
          <a:p>
            <a:pPr lvl="1"/>
            <a:r>
              <a:rPr lang="en-US" sz="1600" dirty="0" smtClean="0"/>
              <a:t>Types of hashing</a:t>
            </a:r>
          </a:p>
          <a:p>
            <a:r>
              <a:rPr lang="en-US" sz="1800" dirty="0" smtClean="0"/>
              <a:t>Dictionaries</a:t>
            </a:r>
          </a:p>
          <a:p>
            <a:pPr lvl="1"/>
            <a:r>
              <a:rPr lang="en-US" sz="1600" dirty="0" smtClean="0"/>
              <a:t>ADT</a:t>
            </a:r>
          </a:p>
          <a:p>
            <a:pPr lvl="1"/>
            <a:r>
              <a:rPr lang="en-US" sz="1600" dirty="0" smtClean="0"/>
              <a:t>What are they good for?</a:t>
            </a:r>
          </a:p>
          <a:p>
            <a:r>
              <a:rPr lang="en-US" sz="1800" dirty="0" smtClean="0"/>
              <a:t>Ordered Maps &amp; Dictionaries</a:t>
            </a:r>
          </a:p>
          <a:p>
            <a:pPr lvl="1"/>
            <a:r>
              <a:rPr lang="en-US" sz="1400" dirty="0" smtClean="0"/>
              <a:t>What are they good for?</a:t>
            </a:r>
          </a:p>
          <a:p>
            <a:pPr lvl="1"/>
            <a:r>
              <a:rPr lang="en-US" sz="1400" smtClean="0"/>
              <a:t>Running time</a:t>
            </a:r>
            <a:endParaRPr lang="en-US" sz="1400" dirty="0" smtClean="0"/>
          </a:p>
        </p:txBody>
      </p:sp>
    </p:spTree>
    <p:extLst>
      <p:ext uri="{BB962C8B-B14F-4D97-AF65-F5344CB8AC3E}">
        <p14:creationId xmlns:p14="http://schemas.microsoft.com/office/powerpoint/2010/main" val="3144834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dirty="0"/>
              <a:t>The Map </a:t>
            </a:r>
            <a:r>
              <a:rPr lang="en-US" dirty="0" smtClean="0"/>
              <a:t>ADT </a:t>
            </a:r>
            <a:endParaRPr lang="en-US" dirty="0">
              <a:ea typeface="Tahoma" pitchFamily="39" charset="0"/>
              <a:cs typeface="Tahoma" pitchFamily="39" charset="0"/>
            </a:endParaRPr>
          </a:p>
        </p:txBody>
      </p:sp>
      <p:sp>
        <p:nvSpPr>
          <p:cNvPr id="144388" name="Rectangle 4" descr="Rectangle: Click to edit Master text styles&#10;Second level&#10;Third level&#10;Fourth level&#10;Fifth level"/>
          <p:cNvSpPr>
            <a:spLocks noGrp="1" noChangeArrowheads="1"/>
          </p:cNvSpPr>
          <p:nvPr>
            <p:ph type="body" idx="1"/>
          </p:nvPr>
        </p:nvSpPr>
        <p:spPr>
          <a:xfrm>
            <a:off x="457200" y="1050077"/>
            <a:ext cx="8229600" cy="4800600"/>
          </a:xfrm>
        </p:spPr>
        <p:txBody>
          <a:bodyPr/>
          <a:lstStyle/>
          <a:p>
            <a:pPr>
              <a:lnSpc>
                <a:spcPct val="90000"/>
              </a:lnSpc>
            </a:pPr>
            <a:r>
              <a:rPr lang="en-US" dirty="0"/>
              <a:t>Map ADT methods:</a:t>
            </a:r>
          </a:p>
          <a:p>
            <a:pPr lvl="1">
              <a:lnSpc>
                <a:spcPct val="90000"/>
              </a:lnSpc>
            </a:pPr>
            <a:r>
              <a:rPr lang="en-US" dirty="0" err="1">
                <a:solidFill>
                  <a:schemeClr val="tx2"/>
                </a:solidFill>
              </a:rPr>
              <a:t>get</a:t>
            </a:r>
            <a:r>
              <a:rPr lang="en-US" dirty="0" err="1"/>
              <a:t>(k</a:t>
            </a:r>
            <a:r>
              <a:rPr lang="en-US" dirty="0"/>
              <a:t>): if the map M has an entry with key </a:t>
            </a:r>
            <a:r>
              <a:rPr lang="en-US" dirty="0" err="1"/>
              <a:t>k</a:t>
            </a:r>
            <a:r>
              <a:rPr lang="en-US" dirty="0"/>
              <a:t>, return its </a:t>
            </a:r>
            <a:r>
              <a:rPr lang="en-US" dirty="0" smtClean="0"/>
              <a:t>associated </a:t>
            </a:r>
            <a:r>
              <a:rPr lang="en-US" dirty="0"/>
              <a:t>value; else, return null </a:t>
            </a:r>
          </a:p>
          <a:p>
            <a:pPr lvl="1">
              <a:lnSpc>
                <a:spcPct val="90000"/>
              </a:lnSpc>
            </a:pPr>
            <a:r>
              <a:rPr lang="en-US" dirty="0" err="1">
                <a:solidFill>
                  <a:schemeClr val="tx2"/>
                </a:solidFill>
              </a:rPr>
              <a:t>put</a:t>
            </a:r>
            <a:r>
              <a:rPr lang="en-US" dirty="0" err="1"/>
              <a:t>(k</a:t>
            </a:r>
            <a:r>
              <a:rPr lang="en-US" dirty="0"/>
              <a:t>, </a:t>
            </a:r>
            <a:r>
              <a:rPr lang="en-US" dirty="0" err="1"/>
              <a:t>v</a:t>
            </a:r>
            <a:r>
              <a:rPr lang="en-US" dirty="0"/>
              <a:t>): insert entry (</a:t>
            </a:r>
            <a:r>
              <a:rPr lang="en-US" dirty="0" err="1"/>
              <a:t>k</a:t>
            </a:r>
            <a:r>
              <a:rPr lang="en-US" dirty="0"/>
              <a:t>, </a:t>
            </a:r>
            <a:r>
              <a:rPr lang="en-US" dirty="0" err="1"/>
              <a:t>v</a:t>
            </a:r>
            <a:r>
              <a:rPr lang="en-US" dirty="0"/>
              <a:t>) into the map M; if key </a:t>
            </a:r>
            <a:r>
              <a:rPr lang="en-US" dirty="0" err="1"/>
              <a:t>k</a:t>
            </a:r>
            <a:r>
              <a:rPr lang="en-US" dirty="0"/>
              <a:t> is not already in M, then return null; else, return old value associated with </a:t>
            </a:r>
            <a:r>
              <a:rPr lang="en-US" dirty="0" err="1"/>
              <a:t>k</a:t>
            </a:r>
            <a:endParaRPr lang="en-US" dirty="0"/>
          </a:p>
          <a:p>
            <a:pPr lvl="1">
              <a:lnSpc>
                <a:spcPct val="90000"/>
              </a:lnSpc>
            </a:pPr>
            <a:r>
              <a:rPr lang="en-US" dirty="0" err="1">
                <a:solidFill>
                  <a:schemeClr val="tx2"/>
                </a:solidFill>
              </a:rPr>
              <a:t>remove</a:t>
            </a:r>
            <a:r>
              <a:rPr lang="en-US" dirty="0" err="1"/>
              <a:t>(k</a:t>
            </a:r>
            <a:r>
              <a:rPr lang="en-US" dirty="0"/>
              <a:t>): if the map M has an entry with key </a:t>
            </a:r>
            <a:r>
              <a:rPr lang="en-US" dirty="0" err="1"/>
              <a:t>k</a:t>
            </a:r>
            <a:r>
              <a:rPr lang="en-US" dirty="0"/>
              <a:t>, remove it from M and return its associated value; else, return null </a:t>
            </a:r>
          </a:p>
          <a:p>
            <a:pPr lvl="1">
              <a:lnSpc>
                <a:spcPct val="90000"/>
              </a:lnSpc>
            </a:pPr>
            <a:r>
              <a:rPr lang="en-US" dirty="0">
                <a:solidFill>
                  <a:schemeClr val="tx2"/>
                </a:solidFill>
              </a:rPr>
              <a:t>size</a:t>
            </a:r>
            <a:r>
              <a:rPr lang="en-US" dirty="0"/>
              <a:t>(), </a:t>
            </a:r>
            <a:r>
              <a:rPr lang="en-US" dirty="0" err="1">
                <a:solidFill>
                  <a:schemeClr val="tx2"/>
                </a:solidFill>
              </a:rPr>
              <a:t>isEmpty</a:t>
            </a:r>
            <a:r>
              <a:rPr lang="en-US" dirty="0"/>
              <a:t>()</a:t>
            </a:r>
          </a:p>
          <a:p>
            <a:pPr lvl="1">
              <a:lnSpc>
                <a:spcPct val="90000"/>
              </a:lnSpc>
            </a:pPr>
            <a:r>
              <a:rPr lang="en-US" dirty="0" smtClean="0">
                <a:solidFill>
                  <a:schemeClr val="tx2"/>
                </a:solidFill>
              </a:rPr>
              <a:t>keys</a:t>
            </a:r>
            <a:r>
              <a:rPr lang="en-US" dirty="0" smtClean="0"/>
              <a:t>(</a:t>
            </a:r>
            <a:r>
              <a:rPr lang="en-US" dirty="0"/>
              <a:t>): return an </a:t>
            </a:r>
            <a:r>
              <a:rPr lang="en-US" dirty="0" smtClean="0"/>
              <a:t>iterator over the </a:t>
            </a:r>
            <a:r>
              <a:rPr lang="en-US" dirty="0"/>
              <a:t>keys in </a:t>
            </a:r>
            <a:r>
              <a:rPr lang="en-US" dirty="0" smtClean="0"/>
              <a:t>M</a:t>
            </a:r>
          </a:p>
          <a:p>
            <a:pPr lvl="1">
              <a:lnSpc>
                <a:spcPct val="90000"/>
              </a:lnSpc>
            </a:pPr>
            <a:r>
              <a:rPr lang="en-US" dirty="0" smtClean="0">
                <a:solidFill>
                  <a:schemeClr val="tx2"/>
                </a:solidFill>
              </a:rPr>
              <a:t>values</a:t>
            </a:r>
            <a:r>
              <a:rPr lang="en-US" dirty="0"/>
              <a:t>(): return an iterator of the values in </a:t>
            </a:r>
            <a:r>
              <a:rPr lang="en-US" dirty="0" smtClean="0"/>
              <a:t>M</a:t>
            </a:r>
          </a:p>
          <a:p>
            <a:pPr lvl="1">
              <a:lnSpc>
                <a:spcPct val="90000"/>
              </a:lnSpc>
            </a:pPr>
            <a:r>
              <a:rPr lang="en-US" dirty="0" smtClean="0">
                <a:solidFill>
                  <a:schemeClr val="tx2"/>
                </a:solidFill>
              </a:rPr>
              <a:t>entries</a:t>
            </a:r>
            <a:r>
              <a:rPr lang="en-US" dirty="0" smtClean="0"/>
              <a:t>():  returns an iterator over the entries in 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3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3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43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38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438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438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130009"/>
            <a:ext cx="8229600" cy="566447"/>
          </a:xfrm>
        </p:spPr>
        <p:txBody>
          <a:bodyPr/>
          <a:lstStyle/>
          <a:p>
            <a:r>
              <a:rPr lang="en-US" dirty="0"/>
              <a:t>Example</a:t>
            </a:r>
          </a:p>
        </p:txBody>
      </p:sp>
      <p:sp>
        <p:nvSpPr>
          <p:cNvPr id="151555" name="Rectangle 3" descr="Rectangle: Click to edit Master text styles&#10;Second level&#10;Third level&#10;Fourth level&#10;Fifth level"/>
          <p:cNvSpPr>
            <a:spLocks noGrp="1" noChangeArrowheads="1"/>
          </p:cNvSpPr>
          <p:nvPr>
            <p:ph type="body" idx="1"/>
          </p:nvPr>
        </p:nvSpPr>
        <p:spPr>
          <a:xfrm>
            <a:off x="838200" y="841085"/>
            <a:ext cx="7848600" cy="4495800"/>
          </a:xfrm>
        </p:spPr>
        <p:txBody>
          <a:bodyPr/>
          <a:lstStyle/>
          <a:p>
            <a:pPr>
              <a:lnSpc>
                <a:spcPct val="80000"/>
              </a:lnSpc>
              <a:buFont typeface="Wingdings" pitchFamily="39" charset="2"/>
              <a:buNone/>
            </a:pPr>
            <a:r>
              <a:rPr lang="en-US" sz="1800" b="1" i="1" dirty="0"/>
              <a:t>Operation	Output		</a:t>
            </a:r>
            <a:r>
              <a:rPr lang="en-US" sz="1800" b="1" i="1" dirty="0" smtClean="0"/>
              <a:t>M</a:t>
            </a:r>
          </a:p>
          <a:p>
            <a:pPr>
              <a:lnSpc>
                <a:spcPct val="80000"/>
              </a:lnSpc>
              <a:buFont typeface="Wingdings" pitchFamily="39" charset="2"/>
              <a:buNone/>
            </a:pPr>
            <a:r>
              <a:rPr lang="en-US" sz="1800" dirty="0" err="1"/>
              <a:t>isEmpty</a:t>
            </a:r>
            <a:r>
              <a:rPr lang="en-US" sz="1800" dirty="0"/>
              <a:t>()	</a:t>
            </a:r>
            <a:r>
              <a:rPr lang="en-US" sz="1800" b="1" dirty="0"/>
              <a:t>true	</a:t>
            </a:r>
            <a:r>
              <a:rPr lang="en-US" sz="1800" i="1" dirty="0"/>
              <a:t>	</a:t>
            </a:r>
            <a:r>
              <a:rPr lang="en-US" sz="1800" dirty="0">
                <a:ea typeface="Tahoma" pitchFamily="39" charset="0"/>
                <a:cs typeface="Tahoma" pitchFamily="39" charset="0"/>
              </a:rPr>
              <a:t>Ø</a:t>
            </a:r>
          </a:p>
          <a:p>
            <a:pPr>
              <a:lnSpc>
                <a:spcPct val="80000"/>
              </a:lnSpc>
              <a:buFont typeface="Wingdings" pitchFamily="39" charset="2"/>
              <a:buNone/>
            </a:pPr>
            <a:r>
              <a:rPr lang="en-US" sz="1800" dirty="0"/>
              <a:t>put(5</a:t>
            </a:r>
            <a:r>
              <a:rPr lang="en-US" sz="1800" i="1" dirty="0"/>
              <a:t>,A</a:t>
            </a:r>
            <a:r>
              <a:rPr lang="en-US" sz="1800" dirty="0"/>
              <a:t>)		</a:t>
            </a:r>
            <a:r>
              <a:rPr lang="en-US" sz="1800" b="1" dirty="0"/>
              <a:t>null		</a:t>
            </a:r>
            <a:r>
              <a:rPr lang="en-US" sz="1800" dirty="0"/>
              <a:t>(5</a:t>
            </a:r>
            <a:r>
              <a:rPr lang="en-US" sz="1800" i="1" dirty="0"/>
              <a:t>,A</a:t>
            </a:r>
            <a:r>
              <a:rPr lang="en-US" sz="1800" dirty="0"/>
              <a:t>)</a:t>
            </a:r>
            <a:r>
              <a:rPr lang="en-US" sz="1800" i="1" dirty="0"/>
              <a:t>	</a:t>
            </a:r>
          </a:p>
          <a:p>
            <a:pPr>
              <a:lnSpc>
                <a:spcPct val="80000"/>
              </a:lnSpc>
              <a:buFont typeface="Wingdings" pitchFamily="39" charset="2"/>
              <a:buNone/>
            </a:pPr>
            <a:r>
              <a:rPr lang="en-US" sz="1800" dirty="0"/>
              <a:t>put(7</a:t>
            </a:r>
            <a:r>
              <a:rPr lang="en-US" sz="1800" i="1" dirty="0"/>
              <a:t>,B</a:t>
            </a:r>
            <a:r>
              <a:rPr lang="en-US" sz="1800" dirty="0"/>
              <a:t>)		</a:t>
            </a:r>
            <a:r>
              <a:rPr lang="en-US" sz="1800" b="1" dirty="0"/>
              <a:t>null		</a:t>
            </a:r>
            <a:r>
              <a:rPr lang="en-US" sz="1800" dirty="0"/>
              <a:t>(5</a:t>
            </a:r>
            <a:r>
              <a:rPr lang="en-US" sz="1800" i="1" dirty="0"/>
              <a:t>,A</a:t>
            </a:r>
            <a:r>
              <a:rPr lang="en-US" sz="1800" dirty="0"/>
              <a:t>)</a:t>
            </a:r>
            <a:r>
              <a:rPr lang="en-US" sz="1800" i="1" dirty="0"/>
              <a:t>,</a:t>
            </a:r>
            <a:r>
              <a:rPr lang="en-US" sz="1800" dirty="0"/>
              <a:t>(7</a:t>
            </a:r>
            <a:r>
              <a:rPr lang="en-US" sz="1800" i="1" dirty="0"/>
              <a:t>,B</a:t>
            </a:r>
            <a:r>
              <a:rPr lang="en-US" sz="1800" dirty="0"/>
              <a:t>)</a:t>
            </a:r>
            <a:r>
              <a:rPr lang="en-US" sz="1800" i="1" dirty="0"/>
              <a:t>	</a:t>
            </a:r>
          </a:p>
          <a:p>
            <a:pPr>
              <a:lnSpc>
                <a:spcPct val="80000"/>
              </a:lnSpc>
              <a:buFont typeface="Wingdings" pitchFamily="39" charset="2"/>
              <a:buNone/>
            </a:pPr>
            <a:r>
              <a:rPr lang="en-US" sz="1800" dirty="0"/>
              <a:t>put(2</a:t>
            </a:r>
            <a:r>
              <a:rPr lang="en-US" sz="1800" i="1" dirty="0"/>
              <a:t>,C</a:t>
            </a:r>
            <a:r>
              <a:rPr lang="en-US" sz="1800" dirty="0"/>
              <a:t>)		</a:t>
            </a:r>
            <a:r>
              <a:rPr lang="en-US" sz="1800" b="1" dirty="0"/>
              <a:t>null		</a:t>
            </a:r>
            <a:r>
              <a:rPr lang="en-US" sz="1800" dirty="0"/>
              <a:t>(5</a:t>
            </a:r>
            <a:r>
              <a:rPr lang="en-US" sz="1800" i="1" dirty="0"/>
              <a:t>,A</a:t>
            </a:r>
            <a:r>
              <a:rPr lang="en-US" sz="1800" dirty="0"/>
              <a:t>)</a:t>
            </a:r>
            <a:r>
              <a:rPr lang="en-US" sz="1800" i="1" dirty="0"/>
              <a:t>,</a:t>
            </a:r>
            <a:r>
              <a:rPr lang="en-US" sz="1800" dirty="0"/>
              <a:t>(7</a:t>
            </a:r>
            <a:r>
              <a:rPr lang="en-US" sz="1800" i="1" dirty="0"/>
              <a:t>,B</a:t>
            </a:r>
            <a:r>
              <a:rPr lang="en-US" sz="1800" dirty="0"/>
              <a:t>)</a:t>
            </a:r>
            <a:r>
              <a:rPr lang="en-US" sz="1800" i="1" dirty="0"/>
              <a:t>,</a:t>
            </a:r>
            <a:r>
              <a:rPr lang="en-US" sz="1800" dirty="0"/>
              <a:t>(2</a:t>
            </a:r>
            <a:r>
              <a:rPr lang="en-US" sz="1800" i="1" dirty="0"/>
              <a:t>,C</a:t>
            </a:r>
            <a:r>
              <a:rPr lang="en-US" sz="1800" dirty="0"/>
              <a:t>)</a:t>
            </a:r>
            <a:r>
              <a:rPr lang="en-US" sz="1800" i="1" dirty="0"/>
              <a:t>	</a:t>
            </a:r>
          </a:p>
          <a:p>
            <a:pPr>
              <a:lnSpc>
                <a:spcPct val="80000"/>
              </a:lnSpc>
              <a:buFont typeface="Wingdings" pitchFamily="39" charset="2"/>
              <a:buNone/>
            </a:pPr>
            <a:r>
              <a:rPr lang="en-US" sz="1800" dirty="0"/>
              <a:t>put(8</a:t>
            </a:r>
            <a:r>
              <a:rPr lang="en-US" sz="1800" i="1" dirty="0"/>
              <a:t>,D</a:t>
            </a:r>
            <a:r>
              <a:rPr lang="en-US" sz="1800" dirty="0"/>
              <a:t>)		</a:t>
            </a:r>
            <a:r>
              <a:rPr lang="en-US" sz="1800" b="1" dirty="0"/>
              <a:t>null		</a:t>
            </a:r>
            <a:r>
              <a:rPr lang="en-US" sz="1800" dirty="0"/>
              <a:t>(5</a:t>
            </a:r>
            <a:r>
              <a:rPr lang="en-US" sz="1800" i="1" dirty="0"/>
              <a:t>,A</a:t>
            </a:r>
            <a:r>
              <a:rPr lang="en-US" sz="1800" dirty="0"/>
              <a:t>)</a:t>
            </a:r>
            <a:r>
              <a:rPr lang="en-US" sz="1800" i="1" dirty="0"/>
              <a:t>,</a:t>
            </a:r>
            <a:r>
              <a:rPr lang="en-US" sz="1800" dirty="0"/>
              <a:t>(7</a:t>
            </a:r>
            <a:r>
              <a:rPr lang="en-US" sz="1800" i="1" dirty="0"/>
              <a:t>,B</a:t>
            </a:r>
            <a:r>
              <a:rPr lang="en-US" sz="1800" dirty="0"/>
              <a:t>)</a:t>
            </a:r>
            <a:r>
              <a:rPr lang="en-US" sz="1800" i="1" dirty="0"/>
              <a:t>,</a:t>
            </a:r>
            <a:r>
              <a:rPr lang="en-US" sz="1800" dirty="0"/>
              <a:t>(2</a:t>
            </a:r>
            <a:r>
              <a:rPr lang="en-US" sz="1800" i="1" dirty="0"/>
              <a:t>,C</a:t>
            </a:r>
            <a:r>
              <a:rPr lang="en-US" sz="1800" dirty="0"/>
              <a:t>)</a:t>
            </a:r>
            <a:r>
              <a:rPr lang="en-US" sz="1800" i="1" dirty="0"/>
              <a:t>,</a:t>
            </a:r>
            <a:r>
              <a:rPr lang="en-US" sz="1800" dirty="0"/>
              <a:t>(8</a:t>
            </a:r>
            <a:r>
              <a:rPr lang="en-US" sz="1800" i="1" dirty="0"/>
              <a:t>,D</a:t>
            </a:r>
            <a:r>
              <a:rPr lang="en-US" sz="1800" dirty="0"/>
              <a:t>)</a:t>
            </a:r>
            <a:r>
              <a:rPr lang="en-US" sz="1800" i="1" dirty="0"/>
              <a:t>	</a:t>
            </a:r>
          </a:p>
          <a:p>
            <a:pPr>
              <a:lnSpc>
                <a:spcPct val="80000"/>
              </a:lnSpc>
              <a:buFont typeface="Wingdings" pitchFamily="39" charset="2"/>
              <a:buNone/>
            </a:pPr>
            <a:r>
              <a:rPr lang="en-US" sz="1800" dirty="0"/>
              <a:t>put(2</a:t>
            </a:r>
            <a:r>
              <a:rPr lang="en-US" sz="1800" i="1" dirty="0"/>
              <a:t>,E</a:t>
            </a:r>
            <a:r>
              <a:rPr lang="en-US" sz="1800" dirty="0"/>
              <a:t>)		</a:t>
            </a:r>
            <a:r>
              <a:rPr lang="en-US" sz="1800" i="1" dirty="0"/>
              <a:t>C		</a:t>
            </a:r>
            <a:r>
              <a:rPr lang="en-US" sz="1800" dirty="0"/>
              <a:t>(5</a:t>
            </a:r>
            <a:r>
              <a:rPr lang="en-US" sz="1800" i="1" dirty="0"/>
              <a:t>,A</a:t>
            </a:r>
            <a:r>
              <a:rPr lang="en-US" sz="1800" dirty="0"/>
              <a:t>)</a:t>
            </a:r>
            <a:r>
              <a:rPr lang="en-US" sz="1800" i="1" dirty="0"/>
              <a:t>,</a:t>
            </a:r>
            <a:r>
              <a:rPr lang="en-US" sz="1800" dirty="0"/>
              <a:t>(7</a:t>
            </a:r>
            <a:r>
              <a:rPr lang="en-US" sz="1800" i="1" dirty="0"/>
              <a:t>,B</a:t>
            </a:r>
            <a:r>
              <a:rPr lang="en-US" sz="1800" dirty="0"/>
              <a:t>)</a:t>
            </a:r>
            <a:r>
              <a:rPr lang="en-US" sz="1800" i="1" dirty="0"/>
              <a:t>,</a:t>
            </a:r>
            <a:r>
              <a:rPr lang="en-US" sz="1800" dirty="0"/>
              <a:t>(2</a:t>
            </a:r>
            <a:r>
              <a:rPr lang="en-US" sz="1800" i="1" dirty="0"/>
              <a:t>,E</a:t>
            </a:r>
            <a:r>
              <a:rPr lang="en-US" sz="1800" dirty="0"/>
              <a:t>)</a:t>
            </a:r>
            <a:r>
              <a:rPr lang="en-US" sz="1800" i="1" dirty="0"/>
              <a:t>,</a:t>
            </a:r>
            <a:r>
              <a:rPr lang="en-US" sz="1800" dirty="0"/>
              <a:t>(8</a:t>
            </a:r>
            <a:r>
              <a:rPr lang="en-US" sz="1800" i="1" dirty="0"/>
              <a:t>,D</a:t>
            </a:r>
            <a:r>
              <a:rPr lang="en-US" sz="1800" dirty="0"/>
              <a:t>)</a:t>
            </a:r>
            <a:r>
              <a:rPr lang="en-US" sz="1800" i="1" dirty="0"/>
              <a:t>	</a:t>
            </a:r>
          </a:p>
          <a:p>
            <a:pPr>
              <a:lnSpc>
                <a:spcPct val="80000"/>
              </a:lnSpc>
              <a:buFont typeface="Wingdings" pitchFamily="39" charset="2"/>
              <a:buNone/>
            </a:pPr>
            <a:r>
              <a:rPr lang="en-US" sz="1800" dirty="0"/>
              <a:t>get(7)		</a:t>
            </a:r>
            <a:r>
              <a:rPr lang="en-US" sz="1800" i="1" dirty="0"/>
              <a:t>B		</a:t>
            </a:r>
            <a:r>
              <a:rPr lang="en-US" sz="1800" dirty="0"/>
              <a:t>(5</a:t>
            </a:r>
            <a:r>
              <a:rPr lang="en-US" sz="1800" i="1" dirty="0"/>
              <a:t>,A</a:t>
            </a:r>
            <a:r>
              <a:rPr lang="en-US" sz="1800" dirty="0"/>
              <a:t>)</a:t>
            </a:r>
            <a:r>
              <a:rPr lang="en-US" sz="1800" i="1" dirty="0"/>
              <a:t>,</a:t>
            </a:r>
            <a:r>
              <a:rPr lang="en-US" sz="1800" dirty="0"/>
              <a:t>(7</a:t>
            </a:r>
            <a:r>
              <a:rPr lang="en-US" sz="1800" i="1" dirty="0"/>
              <a:t>,B</a:t>
            </a:r>
            <a:r>
              <a:rPr lang="en-US" sz="1800" dirty="0"/>
              <a:t>)</a:t>
            </a:r>
            <a:r>
              <a:rPr lang="en-US" sz="1800" i="1" dirty="0"/>
              <a:t>,</a:t>
            </a:r>
            <a:r>
              <a:rPr lang="en-US" sz="1800" dirty="0"/>
              <a:t>(2</a:t>
            </a:r>
            <a:r>
              <a:rPr lang="en-US" sz="1800" i="1" dirty="0"/>
              <a:t>,E</a:t>
            </a:r>
            <a:r>
              <a:rPr lang="en-US" sz="1800" dirty="0"/>
              <a:t>)</a:t>
            </a:r>
            <a:r>
              <a:rPr lang="en-US" sz="1800" i="1" dirty="0"/>
              <a:t>,</a:t>
            </a:r>
            <a:r>
              <a:rPr lang="en-US" sz="1800" dirty="0"/>
              <a:t>(8</a:t>
            </a:r>
            <a:r>
              <a:rPr lang="en-US" sz="1800" i="1" dirty="0"/>
              <a:t>,D</a:t>
            </a:r>
            <a:r>
              <a:rPr lang="en-US" sz="1800" dirty="0"/>
              <a:t>)</a:t>
            </a:r>
            <a:r>
              <a:rPr lang="en-US" sz="1800" i="1" dirty="0"/>
              <a:t>	</a:t>
            </a:r>
          </a:p>
          <a:p>
            <a:pPr>
              <a:lnSpc>
                <a:spcPct val="80000"/>
              </a:lnSpc>
              <a:buFont typeface="Wingdings" pitchFamily="39" charset="2"/>
              <a:buNone/>
            </a:pPr>
            <a:r>
              <a:rPr lang="en-US" sz="1800" dirty="0"/>
              <a:t>get(4)		</a:t>
            </a:r>
            <a:r>
              <a:rPr lang="en-US" sz="1800" b="1" dirty="0"/>
              <a:t>null		</a:t>
            </a:r>
            <a:r>
              <a:rPr lang="en-US" sz="1800" dirty="0"/>
              <a:t>(5</a:t>
            </a:r>
            <a:r>
              <a:rPr lang="en-US" sz="1800" i="1" dirty="0"/>
              <a:t>,A</a:t>
            </a:r>
            <a:r>
              <a:rPr lang="en-US" sz="1800" dirty="0"/>
              <a:t>)</a:t>
            </a:r>
            <a:r>
              <a:rPr lang="en-US" sz="1800" i="1" dirty="0"/>
              <a:t>,</a:t>
            </a:r>
            <a:r>
              <a:rPr lang="en-US" sz="1800" dirty="0"/>
              <a:t>(7</a:t>
            </a:r>
            <a:r>
              <a:rPr lang="en-US" sz="1800" i="1" dirty="0"/>
              <a:t>,B</a:t>
            </a:r>
            <a:r>
              <a:rPr lang="en-US" sz="1800" dirty="0"/>
              <a:t>)</a:t>
            </a:r>
            <a:r>
              <a:rPr lang="en-US" sz="1800" i="1" dirty="0"/>
              <a:t>,</a:t>
            </a:r>
            <a:r>
              <a:rPr lang="en-US" sz="1800" dirty="0"/>
              <a:t>(2</a:t>
            </a:r>
            <a:r>
              <a:rPr lang="en-US" sz="1800" i="1" dirty="0"/>
              <a:t>,E</a:t>
            </a:r>
            <a:r>
              <a:rPr lang="en-US" sz="1800" dirty="0"/>
              <a:t>)</a:t>
            </a:r>
            <a:r>
              <a:rPr lang="en-US" sz="1800" i="1" dirty="0"/>
              <a:t>,</a:t>
            </a:r>
            <a:r>
              <a:rPr lang="en-US" sz="1800" dirty="0"/>
              <a:t>(8</a:t>
            </a:r>
            <a:r>
              <a:rPr lang="en-US" sz="1800" i="1" dirty="0"/>
              <a:t>,D</a:t>
            </a:r>
            <a:r>
              <a:rPr lang="en-US" sz="1800" dirty="0"/>
              <a:t>)</a:t>
            </a:r>
            <a:r>
              <a:rPr lang="en-US" sz="1800" i="1" dirty="0"/>
              <a:t>	</a:t>
            </a:r>
          </a:p>
          <a:p>
            <a:pPr>
              <a:lnSpc>
                <a:spcPct val="80000"/>
              </a:lnSpc>
              <a:buFont typeface="Wingdings" pitchFamily="39" charset="2"/>
              <a:buNone/>
            </a:pPr>
            <a:r>
              <a:rPr lang="en-US" sz="1800" dirty="0"/>
              <a:t>get(2)		</a:t>
            </a:r>
            <a:r>
              <a:rPr lang="en-US" sz="1800" i="1" dirty="0"/>
              <a:t>E		</a:t>
            </a:r>
            <a:r>
              <a:rPr lang="en-US" sz="1800" dirty="0"/>
              <a:t>(5</a:t>
            </a:r>
            <a:r>
              <a:rPr lang="en-US" sz="1800" i="1" dirty="0"/>
              <a:t>,A</a:t>
            </a:r>
            <a:r>
              <a:rPr lang="en-US" sz="1800" dirty="0"/>
              <a:t>)</a:t>
            </a:r>
            <a:r>
              <a:rPr lang="en-US" sz="1800" i="1" dirty="0"/>
              <a:t>,</a:t>
            </a:r>
            <a:r>
              <a:rPr lang="en-US" sz="1800" dirty="0"/>
              <a:t>(7</a:t>
            </a:r>
            <a:r>
              <a:rPr lang="en-US" sz="1800" i="1" dirty="0"/>
              <a:t>,B</a:t>
            </a:r>
            <a:r>
              <a:rPr lang="en-US" sz="1800" dirty="0"/>
              <a:t>)</a:t>
            </a:r>
            <a:r>
              <a:rPr lang="en-US" sz="1800" i="1" dirty="0"/>
              <a:t>,</a:t>
            </a:r>
            <a:r>
              <a:rPr lang="en-US" sz="1800" dirty="0"/>
              <a:t>(2</a:t>
            </a:r>
            <a:r>
              <a:rPr lang="en-US" sz="1800" i="1" dirty="0"/>
              <a:t>,E</a:t>
            </a:r>
            <a:r>
              <a:rPr lang="en-US" sz="1800" dirty="0"/>
              <a:t>)</a:t>
            </a:r>
            <a:r>
              <a:rPr lang="en-US" sz="1800" i="1" dirty="0"/>
              <a:t>,</a:t>
            </a:r>
            <a:r>
              <a:rPr lang="en-US" sz="1800" dirty="0"/>
              <a:t>(8</a:t>
            </a:r>
            <a:r>
              <a:rPr lang="en-US" sz="1800" i="1" dirty="0"/>
              <a:t>,D</a:t>
            </a:r>
            <a:r>
              <a:rPr lang="en-US" sz="1800" dirty="0"/>
              <a:t>)</a:t>
            </a:r>
            <a:r>
              <a:rPr lang="en-US" sz="1800" i="1" dirty="0"/>
              <a:t>	</a:t>
            </a:r>
          </a:p>
          <a:p>
            <a:pPr>
              <a:lnSpc>
                <a:spcPct val="80000"/>
              </a:lnSpc>
              <a:buFont typeface="Wingdings" pitchFamily="39" charset="2"/>
              <a:buNone/>
            </a:pPr>
            <a:r>
              <a:rPr lang="en-US" sz="1800" dirty="0"/>
              <a:t>size()		4		(5</a:t>
            </a:r>
            <a:r>
              <a:rPr lang="en-US" sz="1800" i="1" dirty="0"/>
              <a:t>,A</a:t>
            </a:r>
            <a:r>
              <a:rPr lang="en-US" sz="1800" dirty="0"/>
              <a:t>)</a:t>
            </a:r>
            <a:r>
              <a:rPr lang="en-US" sz="1800" i="1" dirty="0"/>
              <a:t>,</a:t>
            </a:r>
            <a:r>
              <a:rPr lang="en-US" sz="1800" dirty="0"/>
              <a:t>(7</a:t>
            </a:r>
            <a:r>
              <a:rPr lang="en-US" sz="1800" i="1" dirty="0"/>
              <a:t>,B</a:t>
            </a:r>
            <a:r>
              <a:rPr lang="en-US" sz="1800" dirty="0"/>
              <a:t>)</a:t>
            </a:r>
            <a:r>
              <a:rPr lang="en-US" sz="1800" i="1" dirty="0"/>
              <a:t>,</a:t>
            </a:r>
            <a:r>
              <a:rPr lang="en-US" sz="1800" dirty="0"/>
              <a:t>(2</a:t>
            </a:r>
            <a:r>
              <a:rPr lang="en-US" sz="1800" i="1" dirty="0"/>
              <a:t>,E</a:t>
            </a:r>
            <a:r>
              <a:rPr lang="en-US" sz="1800" dirty="0"/>
              <a:t>)</a:t>
            </a:r>
            <a:r>
              <a:rPr lang="en-US" sz="1800" i="1" dirty="0"/>
              <a:t>,</a:t>
            </a:r>
            <a:r>
              <a:rPr lang="en-US" sz="1800" dirty="0"/>
              <a:t>(8</a:t>
            </a:r>
            <a:r>
              <a:rPr lang="en-US" sz="1800" i="1" dirty="0"/>
              <a:t>,D</a:t>
            </a:r>
            <a:r>
              <a:rPr lang="en-US" sz="1800" dirty="0"/>
              <a:t>)</a:t>
            </a:r>
            <a:r>
              <a:rPr lang="en-US" sz="1800" i="1" dirty="0"/>
              <a:t>	</a:t>
            </a:r>
          </a:p>
          <a:p>
            <a:pPr>
              <a:lnSpc>
                <a:spcPct val="80000"/>
              </a:lnSpc>
              <a:buFont typeface="Wingdings" pitchFamily="39" charset="2"/>
              <a:buNone/>
            </a:pPr>
            <a:r>
              <a:rPr lang="en-US" sz="1800" dirty="0"/>
              <a:t>remove(5)	</a:t>
            </a:r>
            <a:r>
              <a:rPr lang="en-US" sz="1800" i="1" dirty="0"/>
              <a:t>A		</a:t>
            </a:r>
            <a:r>
              <a:rPr lang="en-US" sz="1800" dirty="0"/>
              <a:t>(7</a:t>
            </a:r>
            <a:r>
              <a:rPr lang="en-US" sz="1800" i="1" dirty="0"/>
              <a:t>,B</a:t>
            </a:r>
            <a:r>
              <a:rPr lang="en-US" sz="1800" dirty="0"/>
              <a:t>)</a:t>
            </a:r>
            <a:r>
              <a:rPr lang="en-US" sz="1800" i="1" dirty="0"/>
              <a:t>,</a:t>
            </a:r>
            <a:r>
              <a:rPr lang="en-US" sz="1800" dirty="0"/>
              <a:t>(2</a:t>
            </a:r>
            <a:r>
              <a:rPr lang="en-US" sz="1800" i="1" dirty="0"/>
              <a:t>,E</a:t>
            </a:r>
            <a:r>
              <a:rPr lang="en-US" sz="1800" dirty="0"/>
              <a:t>)</a:t>
            </a:r>
            <a:r>
              <a:rPr lang="en-US" sz="1800" i="1" dirty="0"/>
              <a:t>,</a:t>
            </a:r>
            <a:r>
              <a:rPr lang="en-US" sz="1800" dirty="0"/>
              <a:t>(8</a:t>
            </a:r>
            <a:r>
              <a:rPr lang="en-US" sz="1800" i="1" dirty="0"/>
              <a:t>,D</a:t>
            </a:r>
            <a:r>
              <a:rPr lang="en-US" sz="1800" dirty="0"/>
              <a:t>)</a:t>
            </a:r>
            <a:r>
              <a:rPr lang="en-US" sz="1800" i="1" dirty="0"/>
              <a:t>	</a:t>
            </a:r>
          </a:p>
          <a:p>
            <a:pPr>
              <a:lnSpc>
                <a:spcPct val="80000"/>
              </a:lnSpc>
              <a:buFont typeface="Wingdings" pitchFamily="39" charset="2"/>
              <a:buNone/>
            </a:pPr>
            <a:r>
              <a:rPr lang="en-US" sz="1800" dirty="0"/>
              <a:t>remove(2)	</a:t>
            </a:r>
            <a:r>
              <a:rPr lang="en-US" sz="1800" i="1" dirty="0"/>
              <a:t>E		</a:t>
            </a:r>
            <a:r>
              <a:rPr lang="en-US" sz="1800" dirty="0"/>
              <a:t>(7</a:t>
            </a:r>
            <a:r>
              <a:rPr lang="en-US" sz="1800" i="1" dirty="0"/>
              <a:t>,B</a:t>
            </a:r>
            <a:r>
              <a:rPr lang="en-US" sz="1800" dirty="0"/>
              <a:t>)</a:t>
            </a:r>
            <a:r>
              <a:rPr lang="en-US" sz="1800" i="1" dirty="0"/>
              <a:t>,</a:t>
            </a:r>
            <a:r>
              <a:rPr lang="en-US" sz="1800" dirty="0"/>
              <a:t>(8</a:t>
            </a:r>
            <a:r>
              <a:rPr lang="en-US" sz="1800" i="1" dirty="0"/>
              <a:t>,D</a:t>
            </a:r>
            <a:r>
              <a:rPr lang="en-US" sz="1800" dirty="0"/>
              <a:t>)</a:t>
            </a:r>
            <a:r>
              <a:rPr lang="en-US" sz="1800" i="1" dirty="0"/>
              <a:t>	</a:t>
            </a:r>
          </a:p>
          <a:p>
            <a:pPr>
              <a:lnSpc>
                <a:spcPct val="80000"/>
              </a:lnSpc>
              <a:buFont typeface="Wingdings" pitchFamily="39" charset="2"/>
              <a:buNone/>
            </a:pPr>
            <a:r>
              <a:rPr lang="en-US" sz="1800" dirty="0"/>
              <a:t>get(2)		</a:t>
            </a:r>
            <a:r>
              <a:rPr lang="en-US" sz="1800" b="1" dirty="0"/>
              <a:t>null		</a:t>
            </a:r>
            <a:r>
              <a:rPr lang="en-US" sz="1800" dirty="0"/>
              <a:t>(7</a:t>
            </a:r>
            <a:r>
              <a:rPr lang="en-US" sz="1800" i="1" dirty="0"/>
              <a:t>,B</a:t>
            </a:r>
            <a:r>
              <a:rPr lang="en-US" sz="1800" dirty="0"/>
              <a:t>)</a:t>
            </a:r>
            <a:r>
              <a:rPr lang="en-US" sz="1800" i="1" dirty="0"/>
              <a:t>,</a:t>
            </a:r>
            <a:r>
              <a:rPr lang="en-US" sz="1800" dirty="0"/>
              <a:t>(8</a:t>
            </a:r>
            <a:r>
              <a:rPr lang="en-US" sz="1800" i="1" dirty="0"/>
              <a:t>,D</a:t>
            </a:r>
            <a:r>
              <a:rPr lang="en-US" sz="1800" dirty="0"/>
              <a:t>)</a:t>
            </a:r>
            <a:r>
              <a:rPr lang="en-US" sz="1800" i="1" dirty="0"/>
              <a:t>	</a:t>
            </a:r>
          </a:p>
          <a:p>
            <a:pPr>
              <a:lnSpc>
                <a:spcPct val="80000"/>
              </a:lnSpc>
              <a:buFont typeface="Wingdings" pitchFamily="39" charset="2"/>
              <a:buNone/>
            </a:pPr>
            <a:r>
              <a:rPr lang="en-US" sz="1800" dirty="0" err="1"/>
              <a:t>isEmpty</a:t>
            </a:r>
            <a:r>
              <a:rPr lang="en-US" sz="1800" dirty="0"/>
              <a:t>()	</a:t>
            </a:r>
            <a:r>
              <a:rPr lang="en-US" sz="1800" b="1" dirty="0"/>
              <a:t>false		</a:t>
            </a:r>
            <a:r>
              <a:rPr lang="en-US" sz="1800" dirty="0"/>
              <a:t>(7</a:t>
            </a:r>
            <a:r>
              <a:rPr lang="en-US" sz="1800" i="1" dirty="0"/>
              <a:t>,B</a:t>
            </a:r>
            <a:r>
              <a:rPr lang="en-US" sz="1800" dirty="0"/>
              <a:t>)</a:t>
            </a:r>
            <a:r>
              <a:rPr lang="en-US" sz="1800" i="1" dirty="0"/>
              <a:t>,</a:t>
            </a:r>
            <a:r>
              <a:rPr lang="en-US" sz="1800" dirty="0"/>
              <a:t>(8</a:t>
            </a:r>
            <a:r>
              <a:rPr lang="en-US" sz="1800" i="1" dirty="0"/>
              <a:t>,D</a:t>
            </a:r>
            <a:r>
              <a:rPr lang="en-US" sz="1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15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155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155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155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155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155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155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155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155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dirty="0"/>
              <a:t>Comparison </a:t>
            </a:r>
            <a:r>
              <a:rPr lang="en-US" dirty="0" smtClean="0"/>
              <a:t>with </a:t>
            </a:r>
            <a:r>
              <a:rPr lang="en-US" dirty="0" err="1" smtClean="0"/>
              <a:t>java.util.Map</a:t>
            </a:r>
            <a:endParaRPr lang="en-US" dirty="0"/>
          </a:p>
        </p:txBody>
      </p:sp>
      <p:sp>
        <p:nvSpPr>
          <p:cNvPr id="152579" name="Rectangle 3" descr="Rectangle: Click to edit Master text styles&#10;Second level&#10;Third level&#10;Fourth level&#10;Fifth level"/>
          <p:cNvSpPr>
            <a:spLocks noGrp="1" noChangeArrowheads="1"/>
          </p:cNvSpPr>
          <p:nvPr>
            <p:ph type="body" idx="1"/>
          </p:nvPr>
        </p:nvSpPr>
        <p:spPr>
          <a:xfrm>
            <a:off x="685800" y="1330097"/>
            <a:ext cx="7924800" cy="4114800"/>
          </a:xfrm>
        </p:spPr>
        <p:txBody>
          <a:bodyPr/>
          <a:lstStyle/>
          <a:p>
            <a:pPr>
              <a:lnSpc>
                <a:spcPct val="80000"/>
              </a:lnSpc>
              <a:buFont typeface="Wingdings" pitchFamily="39" charset="2"/>
              <a:buNone/>
            </a:pPr>
            <a:r>
              <a:rPr lang="en-US" sz="2400" b="1" dirty="0"/>
              <a:t>Map ADT Methods</a:t>
            </a:r>
            <a:r>
              <a:rPr lang="en-US" sz="2400" b="1" dirty="0" smtClean="0"/>
              <a:t>			</a:t>
            </a:r>
            <a:r>
              <a:rPr lang="en-US" sz="2400" b="1" dirty="0" err="1" smtClean="0"/>
              <a:t>java</a:t>
            </a:r>
            <a:r>
              <a:rPr lang="en-US" sz="2400" b="1" dirty="0" err="1"/>
              <a:t>.util.Map</a:t>
            </a:r>
            <a:r>
              <a:rPr lang="en-US" sz="2400" b="1" dirty="0"/>
              <a:t> Methods	</a:t>
            </a:r>
          </a:p>
          <a:p>
            <a:pPr>
              <a:lnSpc>
                <a:spcPct val="80000"/>
              </a:lnSpc>
              <a:buFont typeface="Wingdings" pitchFamily="39" charset="2"/>
              <a:buNone/>
            </a:pPr>
            <a:r>
              <a:rPr lang="en-US" sz="2400" dirty="0"/>
              <a:t>	size()				size()	</a:t>
            </a:r>
          </a:p>
          <a:p>
            <a:pPr>
              <a:lnSpc>
                <a:spcPct val="80000"/>
              </a:lnSpc>
              <a:buFont typeface="Wingdings" pitchFamily="39" charset="2"/>
              <a:buNone/>
            </a:pPr>
            <a:r>
              <a:rPr lang="en-US" sz="2400" dirty="0"/>
              <a:t>	</a:t>
            </a:r>
            <a:r>
              <a:rPr lang="en-US" sz="2400" dirty="0" err="1"/>
              <a:t>isEmpty</a:t>
            </a:r>
            <a:r>
              <a:rPr lang="en-US" sz="2400" dirty="0"/>
              <a:t>()				</a:t>
            </a:r>
            <a:r>
              <a:rPr lang="en-US" sz="2400" dirty="0" err="1"/>
              <a:t>isEmpty</a:t>
            </a:r>
            <a:r>
              <a:rPr lang="en-US" sz="2400" dirty="0"/>
              <a:t>()	</a:t>
            </a:r>
          </a:p>
          <a:p>
            <a:pPr>
              <a:lnSpc>
                <a:spcPct val="80000"/>
              </a:lnSpc>
              <a:buFont typeface="Wingdings" pitchFamily="39" charset="2"/>
              <a:buNone/>
            </a:pPr>
            <a:r>
              <a:rPr lang="en-US" sz="2400" dirty="0"/>
              <a:t>	</a:t>
            </a:r>
            <a:r>
              <a:rPr lang="en-US" sz="2400" dirty="0" err="1"/>
              <a:t>get(</a:t>
            </a:r>
            <a:r>
              <a:rPr lang="en-US" sz="2400" i="1" dirty="0" err="1"/>
              <a:t>k</a:t>
            </a:r>
            <a:r>
              <a:rPr lang="en-US" sz="2400" dirty="0"/>
              <a:t>)				</a:t>
            </a:r>
            <a:r>
              <a:rPr lang="en-US" sz="2400" dirty="0" err="1"/>
              <a:t>get(</a:t>
            </a:r>
            <a:r>
              <a:rPr lang="en-US" sz="2400" i="1" dirty="0" err="1"/>
              <a:t>k</a:t>
            </a:r>
            <a:r>
              <a:rPr lang="en-US" sz="2400" dirty="0"/>
              <a:t>)	</a:t>
            </a:r>
          </a:p>
          <a:p>
            <a:pPr>
              <a:lnSpc>
                <a:spcPct val="80000"/>
              </a:lnSpc>
              <a:buFont typeface="Wingdings" pitchFamily="39" charset="2"/>
              <a:buNone/>
            </a:pPr>
            <a:r>
              <a:rPr lang="en-US" sz="2400" dirty="0"/>
              <a:t>	</a:t>
            </a:r>
            <a:r>
              <a:rPr lang="en-US" sz="2400" dirty="0" err="1"/>
              <a:t>put(</a:t>
            </a:r>
            <a:r>
              <a:rPr lang="en-US" sz="2400" i="1" dirty="0" err="1"/>
              <a:t>k,v</a:t>
            </a:r>
            <a:r>
              <a:rPr lang="en-US" sz="2400" dirty="0"/>
              <a:t>)				</a:t>
            </a:r>
            <a:r>
              <a:rPr lang="en-US" sz="2400" dirty="0" err="1"/>
              <a:t>put(</a:t>
            </a:r>
            <a:r>
              <a:rPr lang="en-US" sz="2400" i="1" dirty="0" err="1"/>
              <a:t>k,v</a:t>
            </a:r>
            <a:r>
              <a:rPr lang="en-US" sz="2400" dirty="0"/>
              <a:t>)	</a:t>
            </a:r>
          </a:p>
          <a:p>
            <a:pPr>
              <a:lnSpc>
                <a:spcPct val="80000"/>
              </a:lnSpc>
              <a:buFont typeface="Wingdings" pitchFamily="39" charset="2"/>
              <a:buNone/>
            </a:pPr>
            <a:r>
              <a:rPr lang="en-US" sz="2400" dirty="0"/>
              <a:t>	</a:t>
            </a:r>
            <a:r>
              <a:rPr lang="en-US" sz="2400" dirty="0" err="1"/>
              <a:t>remove(</a:t>
            </a:r>
            <a:r>
              <a:rPr lang="en-US" sz="2400" i="1" dirty="0" err="1"/>
              <a:t>k</a:t>
            </a:r>
            <a:r>
              <a:rPr lang="en-US" sz="2400" dirty="0"/>
              <a:t>)				</a:t>
            </a:r>
            <a:r>
              <a:rPr lang="en-US" sz="2400" dirty="0" err="1"/>
              <a:t>remove(</a:t>
            </a:r>
            <a:r>
              <a:rPr lang="en-US" sz="2400" i="1" dirty="0" err="1"/>
              <a:t>k</a:t>
            </a:r>
            <a:r>
              <a:rPr lang="en-US" sz="2400" dirty="0"/>
              <a:t>)	</a:t>
            </a:r>
          </a:p>
          <a:p>
            <a:pPr>
              <a:lnSpc>
                <a:spcPct val="80000"/>
              </a:lnSpc>
              <a:buFont typeface="Wingdings" pitchFamily="39" charset="2"/>
              <a:buNone/>
            </a:pPr>
            <a:r>
              <a:rPr lang="en-US" sz="2400" dirty="0"/>
              <a:t>	keys()				</a:t>
            </a:r>
            <a:r>
              <a:rPr lang="en-US" sz="2400" dirty="0" err="1"/>
              <a:t>keySet</a:t>
            </a:r>
            <a:r>
              <a:rPr lang="en-US" sz="2400" dirty="0"/>
              <a:t>(</a:t>
            </a:r>
            <a:r>
              <a:rPr lang="en-US" sz="2400" dirty="0" smtClean="0"/>
              <a:t>)	</a:t>
            </a:r>
            <a:endParaRPr lang="en-US" sz="2400" dirty="0"/>
          </a:p>
          <a:p>
            <a:pPr>
              <a:lnSpc>
                <a:spcPct val="80000"/>
              </a:lnSpc>
              <a:buFont typeface="Wingdings" pitchFamily="39" charset="2"/>
              <a:buNone/>
            </a:pPr>
            <a:r>
              <a:rPr lang="en-US" sz="2400" dirty="0"/>
              <a:t>	values(</a:t>
            </a:r>
            <a:r>
              <a:rPr lang="en-US" sz="2400" dirty="0" smtClean="0"/>
              <a:t>)				values()</a:t>
            </a:r>
          </a:p>
          <a:p>
            <a:pPr>
              <a:lnSpc>
                <a:spcPct val="80000"/>
              </a:lnSpc>
              <a:buFont typeface="Wingdings" pitchFamily="39" charset="2"/>
              <a:buNone/>
            </a:pPr>
            <a:r>
              <a:rPr lang="en-US" dirty="0" smtClean="0"/>
              <a:t>	entries()</a:t>
            </a:r>
            <a:r>
              <a:rPr lang="en-US" sz="2400" dirty="0" smtClean="0"/>
              <a:t>	</a:t>
            </a:r>
            <a:r>
              <a:rPr lang="en-US" sz="2400" dirty="0"/>
              <a:t>		</a:t>
            </a:r>
            <a:r>
              <a:rPr lang="en-US" sz="2400" dirty="0" smtClean="0"/>
              <a:t>	</a:t>
            </a:r>
            <a:r>
              <a:rPr lang="en-US" sz="2400" dirty="0" err="1" smtClean="0"/>
              <a:t>entrySet</a:t>
            </a:r>
            <a:r>
              <a:rPr lang="en-US" sz="2400" dirty="0" smtClean="0"/>
              <a:t>(</a:t>
            </a:r>
            <a:r>
              <a:rPr lang="en-US" sz="2400" dirty="0"/>
              <a:t>)	</a:t>
            </a:r>
          </a:p>
          <a:p>
            <a:pPr>
              <a:lnSpc>
                <a:spcPct val="80000"/>
              </a:lnSpc>
              <a:buFont typeface="Wingdings" pitchFamily="39" charset="2"/>
              <a:buNone/>
            </a:pPr>
            <a:endParaRPr lang="en-US" sz="2400" dirty="0"/>
          </a:p>
          <a:p>
            <a:pPr>
              <a:lnSpc>
                <a:spcPct val="80000"/>
              </a:lnSpc>
              <a:buFont typeface="Wingdings" pitchFamily="39" charset="2"/>
              <a:buNone/>
            </a:pPr>
            <a:endParaRPr lang="en-US" sz="2400" dirty="0"/>
          </a:p>
          <a:p>
            <a:pPr>
              <a:lnSpc>
                <a:spcPct val="80000"/>
              </a:lnSpc>
              <a:buFont typeface="Wingdings" pitchFamily="39" charset="2"/>
              <a:buNone/>
            </a:pP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2209800" y="5410200"/>
            <a:ext cx="609600" cy="304800"/>
            <a:chOff x="4992" y="3456"/>
            <a:chExt cx="384" cy="192"/>
          </a:xfrm>
        </p:grpSpPr>
        <p:sp>
          <p:nvSpPr>
            <p:cNvPr id="153668" name="AutoShape 68"/>
            <p:cNvSpPr>
              <a:spLocks noChangeArrowheads="1"/>
            </p:cNvSpPr>
            <p:nvPr/>
          </p:nvSpPr>
          <p:spPr bwMode="auto">
            <a:xfrm>
              <a:off x="4992" y="3456"/>
              <a:ext cx="384" cy="192"/>
            </a:xfrm>
            <a:prstGeom prst="roundRect">
              <a:avLst>
                <a:gd name="adj" fmla="val 16667"/>
              </a:avLst>
            </a:prstGeom>
            <a:solidFill>
              <a:srgbClr val="F8F0D0"/>
            </a:solidFill>
            <a:ln w="19050">
              <a:solidFill>
                <a:schemeClr val="tx2"/>
              </a:solidFill>
              <a:round/>
              <a:headEnd/>
              <a:tailEnd/>
            </a:ln>
            <a:effectLst/>
          </p:spPr>
          <p:txBody>
            <a:bodyPr wrap="none" anchor="ctr">
              <a:prstTxWarp prst="textNoShape">
                <a:avLst/>
              </a:prstTxWarp>
            </a:bodyPr>
            <a:lstStyle/>
            <a:p>
              <a:endParaRPr lang="en-US"/>
            </a:p>
          </p:txBody>
        </p:sp>
        <p:sp>
          <p:nvSpPr>
            <p:cNvPr id="153669" name="Line 69"/>
            <p:cNvSpPr>
              <a:spLocks noChangeShapeType="1"/>
            </p:cNvSpPr>
            <p:nvPr/>
          </p:nvSpPr>
          <p:spPr bwMode="auto">
            <a:xfrm>
              <a:off x="5184" y="3456"/>
              <a:ext cx="0" cy="192"/>
            </a:xfrm>
            <a:prstGeom prst="line">
              <a:avLst/>
            </a:prstGeom>
            <a:noFill/>
            <a:ln w="19050">
              <a:solidFill>
                <a:schemeClr val="tx2"/>
              </a:solidFill>
              <a:round/>
              <a:headEnd/>
              <a:tailEnd/>
            </a:ln>
            <a:effectLst/>
          </p:spPr>
          <p:txBody>
            <a:bodyPr wrap="none" anchor="ctr">
              <a:prstTxWarp prst="textNoShape">
                <a:avLst/>
              </a:prstTxWarp>
            </a:bodyPr>
            <a:lstStyle/>
            <a:p>
              <a:endParaRPr lang="en-US"/>
            </a:p>
          </p:txBody>
        </p:sp>
      </p:grpSp>
      <p:grpSp>
        <p:nvGrpSpPr>
          <p:cNvPr id="3" name="Group 70"/>
          <p:cNvGrpSpPr>
            <a:grpSpLocks/>
          </p:cNvGrpSpPr>
          <p:nvPr/>
        </p:nvGrpSpPr>
        <p:grpSpPr bwMode="auto">
          <a:xfrm>
            <a:off x="3810000" y="5410200"/>
            <a:ext cx="609600" cy="304800"/>
            <a:chOff x="4992" y="3456"/>
            <a:chExt cx="384" cy="192"/>
          </a:xfrm>
        </p:grpSpPr>
        <p:sp>
          <p:nvSpPr>
            <p:cNvPr id="153671" name="AutoShape 71"/>
            <p:cNvSpPr>
              <a:spLocks noChangeArrowheads="1"/>
            </p:cNvSpPr>
            <p:nvPr/>
          </p:nvSpPr>
          <p:spPr bwMode="auto">
            <a:xfrm>
              <a:off x="4992" y="3456"/>
              <a:ext cx="384" cy="192"/>
            </a:xfrm>
            <a:prstGeom prst="roundRect">
              <a:avLst>
                <a:gd name="adj" fmla="val 16667"/>
              </a:avLst>
            </a:prstGeom>
            <a:solidFill>
              <a:srgbClr val="F8F0D0"/>
            </a:solidFill>
            <a:ln w="19050">
              <a:solidFill>
                <a:schemeClr val="tx2"/>
              </a:solidFill>
              <a:round/>
              <a:headEnd/>
              <a:tailEnd/>
            </a:ln>
            <a:effectLst/>
          </p:spPr>
          <p:txBody>
            <a:bodyPr wrap="none" anchor="ctr">
              <a:prstTxWarp prst="textNoShape">
                <a:avLst/>
              </a:prstTxWarp>
            </a:bodyPr>
            <a:lstStyle/>
            <a:p>
              <a:endParaRPr lang="en-US"/>
            </a:p>
          </p:txBody>
        </p:sp>
        <p:sp>
          <p:nvSpPr>
            <p:cNvPr id="153672" name="Line 72"/>
            <p:cNvSpPr>
              <a:spLocks noChangeShapeType="1"/>
            </p:cNvSpPr>
            <p:nvPr/>
          </p:nvSpPr>
          <p:spPr bwMode="auto">
            <a:xfrm>
              <a:off x="5184" y="3456"/>
              <a:ext cx="0" cy="192"/>
            </a:xfrm>
            <a:prstGeom prst="line">
              <a:avLst/>
            </a:prstGeom>
            <a:noFill/>
            <a:ln w="19050">
              <a:solidFill>
                <a:schemeClr val="tx2"/>
              </a:solidFill>
              <a:round/>
              <a:headEnd/>
              <a:tailEnd/>
            </a:ln>
            <a:effectLst/>
          </p:spPr>
          <p:txBody>
            <a:bodyPr wrap="none" anchor="ctr">
              <a:prstTxWarp prst="textNoShape">
                <a:avLst/>
              </a:prstTxWarp>
            </a:bodyPr>
            <a:lstStyle/>
            <a:p>
              <a:endParaRPr lang="en-US"/>
            </a:p>
          </p:txBody>
        </p:sp>
      </p:grpSp>
      <p:grpSp>
        <p:nvGrpSpPr>
          <p:cNvPr id="4" name="Group 73"/>
          <p:cNvGrpSpPr>
            <a:grpSpLocks/>
          </p:cNvGrpSpPr>
          <p:nvPr/>
        </p:nvGrpSpPr>
        <p:grpSpPr bwMode="auto">
          <a:xfrm>
            <a:off x="5257800" y="5410200"/>
            <a:ext cx="609600" cy="304800"/>
            <a:chOff x="4992" y="3456"/>
            <a:chExt cx="384" cy="192"/>
          </a:xfrm>
        </p:grpSpPr>
        <p:sp>
          <p:nvSpPr>
            <p:cNvPr id="153674" name="AutoShape 74"/>
            <p:cNvSpPr>
              <a:spLocks noChangeArrowheads="1"/>
            </p:cNvSpPr>
            <p:nvPr/>
          </p:nvSpPr>
          <p:spPr bwMode="auto">
            <a:xfrm>
              <a:off x="4992" y="3456"/>
              <a:ext cx="384" cy="192"/>
            </a:xfrm>
            <a:prstGeom prst="roundRect">
              <a:avLst>
                <a:gd name="adj" fmla="val 16667"/>
              </a:avLst>
            </a:prstGeom>
            <a:solidFill>
              <a:srgbClr val="F8F0D0"/>
            </a:solidFill>
            <a:ln w="19050">
              <a:solidFill>
                <a:schemeClr val="tx2"/>
              </a:solidFill>
              <a:round/>
              <a:headEnd/>
              <a:tailEnd/>
            </a:ln>
            <a:effectLst/>
          </p:spPr>
          <p:txBody>
            <a:bodyPr wrap="none" anchor="ctr">
              <a:prstTxWarp prst="textNoShape">
                <a:avLst/>
              </a:prstTxWarp>
            </a:bodyPr>
            <a:lstStyle/>
            <a:p>
              <a:endParaRPr lang="en-US"/>
            </a:p>
          </p:txBody>
        </p:sp>
        <p:sp>
          <p:nvSpPr>
            <p:cNvPr id="153675" name="Line 75"/>
            <p:cNvSpPr>
              <a:spLocks noChangeShapeType="1"/>
            </p:cNvSpPr>
            <p:nvPr/>
          </p:nvSpPr>
          <p:spPr bwMode="auto">
            <a:xfrm>
              <a:off x="5184" y="3456"/>
              <a:ext cx="0" cy="192"/>
            </a:xfrm>
            <a:prstGeom prst="line">
              <a:avLst/>
            </a:prstGeom>
            <a:noFill/>
            <a:ln w="19050">
              <a:solidFill>
                <a:schemeClr val="tx2"/>
              </a:solidFill>
              <a:round/>
              <a:headEnd/>
              <a:tailEnd/>
            </a:ln>
            <a:effectLst/>
          </p:spPr>
          <p:txBody>
            <a:bodyPr wrap="none" anchor="ctr">
              <a:prstTxWarp prst="textNoShape">
                <a:avLst/>
              </a:prstTxWarp>
            </a:bodyPr>
            <a:lstStyle/>
            <a:p>
              <a:endParaRPr lang="en-US"/>
            </a:p>
          </p:txBody>
        </p:sp>
      </p:grpSp>
      <p:sp>
        <p:nvSpPr>
          <p:cNvPr id="153602" name="Rectangle 2"/>
          <p:cNvSpPr>
            <a:spLocks noGrp="1" noChangeArrowheads="1"/>
          </p:cNvSpPr>
          <p:nvPr>
            <p:ph type="title"/>
          </p:nvPr>
        </p:nvSpPr>
        <p:spPr/>
        <p:txBody>
          <a:bodyPr/>
          <a:lstStyle/>
          <a:p>
            <a:r>
              <a:rPr lang="en-US"/>
              <a:t>A Simple List-Based Map</a:t>
            </a:r>
          </a:p>
        </p:txBody>
      </p:sp>
      <p:sp>
        <p:nvSpPr>
          <p:cNvPr id="153603" name="Rectangle 3" descr="Rectangle: Click to edit Master text styles&#10;Second level&#10;Third level&#10;Fourth level&#10;Fifth level"/>
          <p:cNvSpPr>
            <a:spLocks noGrp="1" noChangeArrowheads="1"/>
          </p:cNvSpPr>
          <p:nvPr>
            <p:ph type="body" sz="half" idx="1"/>
          </p:nvPr>
        </p:nvSpPr>
        <p:spPr>
          <a:xfrm>
            <a:off x="838200" y="1402914"/>
            <a:ext cx="7696200" cy="2133600"/>
          </a:xfrm>
        </p:spPr>
        <p:txBody>
          <a:bodyPr/>
          <a:lstStyle/>
          <a:p>
            <a:r>
              <a:rPr lang="en-US" dirty="0"/>
              <a:t>We</a:t>
            </a:r>
            <a:r>
              <a:rPr lang="en-US" dirty="0" smtClean="0"/>
              <a:t> could implement </a:t>
            </a:r>
            <a:r>
              <a:rPr lang="en-US" dirty="0"/>
              <a:t>a map using an unsorted list </a:t>
            </a:r>
          </a:p>
          <a:p>
            <a:pPr lvl="1"/>
            <a:r>
              <a:rPr lang="en-US" dirty="0"/>
              <a:t>We store the</a:t>
            </a:r>
            <a:r>
              <a:rPr lang="en-US" dirty="0" smtClean="0"/>
              <a:t> entries of </a:t>
            </a:r>
            <a:r>
              <a:rPr lang="en-US" dirty="0"/>
              <a:t>the map in a</a:t>
            </a:r>
            <a:r>
              <a:rPr lang="en-US" dirty="0" smtClean="0"/>
              <a:t> doubly-linked list S, </a:t>
            </a:r>
            <a:r>
              <a:rPr lang="en-US" dirty="0"/>
              <a:t>in arbitrary </a:t>
            </a:r>
            <a:r>
              <a:rPr lang="en-US" dirty="0" smtClean="0"/>
              <a:t>order</a:t>
            </a:r>
          </a:p>
          <a:p>
            <a:pPr lvl="1"/>
            <a:r>
              <a:rPr lang="en-US" dirty="0" smtClean="0"/>
              <a:t>S supports the node list ADT (Section 6.2)</a:t>
            </a:r>
            <a:endParaRPr lang="en-US" dirty="0"/>
          </a:p>
        </p:txBody>
      </p:sp>
      <p:sp>
        <p:nvSpPr>
          <p:cNvPr id="153604" name="Rectangle 4"/>
          <p:cNvSpPr>
            <a:spLocks noChangeArrowheads="1"/>
          </p:cNvSpPr>
          <p:nvPr/>
        </p:nvSpPr>
        <p:spPr bwMode="auto">
          <a:xfrm>
            <a:off x="1905000" y="4648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53605" name="Rectangle 5"/>
          <p:cNvSpPr>
            <a:spLocks noChangeArrowheads="1"/>
          </p:cNvSpPr>
          <p:nvPr/>
        </p:nvSpPr>
        <p:spPr bwMode="auto">
          <a:xfrm>
            <a:off x="2209800" y="4648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53606" name="Rectangle 6"/>
          <p:cNvSpPr>
            <a:spLocks noChangeArrowheads="1"/>
          </p:cNvSpPr>
          <p:nvPr/>
        </p:nvSpPr>
        <p:spPr bwMode="auto">
          <a:xfrm>
            <a:off x="2514600" y="4648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53607" name="Freeform 7"/>
          <p:cNvSpPr>
            <a:spLocks/>
          </p:cNvSpPr>
          <p:nvPr/>
        </p:nvSpPr>
        <p:spPr bwMode="auto">
          <a:xfrm>
            <a:off x="2667000" y="46624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153608" name="Rectangle 8"/>
          <p:cNvSpPr>
            <a:spLocks noChangeArrowheads="1"/>
          </p:cNvSpPr>
          <p:nvPr/>
        </p:nvSpPr>
        <p:spPr bwMode="auto">
          <a:xfrm>
            <a:off x="3429000" y="4648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53609" name="Rectangle 9"/>
          <p:cNvSpPr>
            <a:spLocks noChangeArrowheads="1"/>
          </p:cNvSpPr>
          <p:nvPr/>
        </p:nvSpPr>
        <p:spPr bwMode="auto">
          <a:xfrm>
            <a:off x="3733800" y="4648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53610" name="Rectangle 10"/>
          <p:cNvSpPr>
            <a:spLocks noChangeArrowheads="1"/>
          </p:cNvSpPr>
          <p:nvPr/>
        </p:nvSpPr>
        <p:spPr bwMode="auto">
          <a:xfrm>
            <a:off x="4038600" y="4648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53611" name="Freeform 11"/>
          <p:cNvSpPr>
            <a:spLocks/>
          </p:cNvSpPr>
          <p:nvPr/>
        </p:nvSpPr>
        <p:spPr bwMode="auto">
          <a:xfrm>
            <a:off x="4191000" y="46624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153612" name="Rectangle 12"/>
          <p:cNvSpPr>
            <a:spLocks noChangeArrowheads="1"/>
          </p:cNvSpPr>
          <p:nvPr/>
        </p:nvSpPr>
        <p:spPr bwMode="auto">
          <a:xfrm>
            <a:off x="4953000" y="4648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53613" name="Rectangle 13"/>
          <p:cNvSpPr>
            <a:spLocks noChangeArrowheads="1"/>
          </p:cNvSpPr>
          <p:nvPr/>
        </p:nvSpPr>
        <p:spPr bwMode="auto">
          <a:xfrm>
            <a:off x="5257800" y="4648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53614" name="Rectangle 14"/>
          <p:cNvSpPr>
            <a:spLocks noChangeArrowheads="1"/>
          </p:cNvSpPr>
          <p:nvPr/>
        </p:nvSpPr>
        <p:spPr bwMode="auto">
          <a:xfrm>
            <a:off x="5562600" y="4648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53615" name="Freeform 15"/>
          <p:cNvSpPr>
            <a:spLocks/>
          </p:cNvSpPr>
          <p:nvPr/>
        </p:nvSpPr>
        <p:spPr bwMode="auto">
          <a:xfrm>
            <a:off x="5715000" y="46624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153616" name="Rectangle 16"/>
          <p:cNvSpPr>
            <a:spLocks noChangeArrowheads="1"/>
          </p:cNvSpPr>
          <p:nvPr/>
        </p:nvSpPr>
        <p:spPr bwMode="auto">
          <a:xfrm>
            <a:off x="6477000" y="4648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53617" name="Rectangle 17"/>
          <p:cNvSpPr>
            <a:spLocks noChangeArrowheads="1"/>
          </p:cNvSpPr>
          <p:nvPr/>
        </p:nvSpPr>
        <p:spPr bwMode="auto">
          <a:xfrm>
            <a:off x="6781800" y="4648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53618" name="Rectangle 18"/>
          <p:cNvSpPr>
            <a:spLocks noChangeArrowheads="1"/>
          </p:cNvSpPr>
          <p:nvPr/>
        </p:nvSpPr>
        <p:spPr bwMode="auto">
          <a:xfrm>
            <a:off x="7086600" y="4648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53619" name="Freeform 19"/>
          <p:cNvSpPr>
            <a:spLocks/>
          </p:cNvSpPr>
          <p:nvPr/>
        </p:nvSpPr>
        <p:spPr bwMode="auto">
          <a:xfrm rot="10800000">
            <a:off x="2819400" y="48148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153620" name="Freeform 20"/>
          <p:cNvSpPr>
            <a:spLocks/>
          </p:cNvSpPr>
          <p:nvPr/>
        </p:nvSpPr>
        <p:spPr bwMode="auto">
          <a:xfrm rot="10800000">
            <a:off x="4343400" y="48148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153621" name="Freeform 21"/>
          <p:cNvSpPr>
            <a:spLocks/>
          </p:cNvSpPr>
          <p:nvPr/>
        </p:nvSpPr>
        <p:spPr bwMode="auto">
          <a:xfrm rot="10800000">
            <a:off x="5867400" y="48148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153622" name="Freeform 22"/>
          <p:cNvSpPr>
            <a:spLocks/>
          </p:cNvSpPr>
          <p:nvPr/>
        </p:nvSpPr>
        <p:spPr bwMode="auto">
          <a:xfrm>
            <a:off x="2289175" y="4800600"/>
            <a:ext cx="168275" cy="55245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153623" name="Freeform 23"/>
          <p:cNvSpPr>
            <a:spLocks/>
          </p:cNvSpPr>
          <p:nvPr/>
        </p:nvSpPr>
        <p:spPr bwMode="auto">
          <a:xfrm>
            <a:off x="3810000" y="4800600"/>
            <a:ext cx="168275" cy="55245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153624" name="Freeform 24"/>
          <p:cNvSpPr>
            <a:spLocks/>
          </p:cNvSpPr>
          <p:nvPr/>
        </p:nvSpPr>
        <p:spPr bwMode="auto">
          <a:xfrm>
            <a:off x="5330825" y="4800600"/>
            <a:ext cx="168275" cy="55245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153625" name="Freeform 25"/>
          <p:cNvSpPr>
            <a:spLocks/>
          </p:cNvSpPr>
          <p:nvPr/>
        </p:nvSpPr>
        <p:spPr bwMode="auto">
          <a:xfrm>
            <a:off x="6851650" y="4800600"/>
            <a:ext cx="168275" cy="55245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153626" name="Rectangle 26"/>
          <p:cNvSpPr>
            <a:spLocks noChangeArrowheads="1"/>
          </p:cNvSpPr>
          <p:nvPr/>
        </p:nvSpPr>
        <p:spPr bwMode="auto">
          <a:xfrm>
            <a:off x="8001000" y="4648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53627" name="Rectangle 27"/>
          <p:cNvSpPr>
            <a:spLocks noChangeArrowheads="1"/>
          </p:cNvSpPr>
          <p:nvPr/>
        </p:nvSpPr>
        <p:spPr bwMode="auto">
          <a:xfrm>
            <a:off x="990600" y="4648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53628" name="Freeform 28"/>
          <p:cNvSpPr>
            <a:spLocks/>
          </p:cNvSpPr>
          <p:nvPr/>
        </p:nvSpPr>
        <p:spPr bwMode="auto">
          <a:xfrm>
            <a:off x="7239000" y="46482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153629" name="Freeform 29"/>
          <p:cNvSpPr>
            <a:spLocks/>
          </p:cNvSpPr>
          <p:nvPr/>
        </p:nvSpPr>
        <p:spPr bwMode="auto">
          <a:xfrm rot="10800000">
            <a:off x="7391400" y="48006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153630" name="Freeform 30"/>
          <p:cNvSpPr>
            <a:spLocks/>
          </p:cNvSpPr>
          <p:nvPr/>
        </p:nvSpPr>
        <p:spPr bwMode="auto">
          <a:xfrm>
            <a:off x="1143000" y="46482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153631" name="Freeform 31"/>
          <p:cNvSpPr>
            <a:spLocks/>
          </p:cNvSpPr>
          <p:nvPr/>
        </p:nvSpPr>
        <p:spPr bwMode="auto">
          <a:xfrm rot="10800000">
            <a:off x="1295400" y="48006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153632" name="Text Box 32"/>
          <p:cNvSpPr txBox="1">
            <a:spLocks noChangeArrowheads="1"/>
          </p:cNvSpPr>
          <p:nvPr/>
        </p:nvSpPr>
        <p:spPr bwMode="auto">
          <a:xfrm>
            <a:off x="7693025" y="4191000"/>
            <a:ext cx="838200" cy="396875"/>
          </a:xfrm>
          <a:prstGeom prst="rect">
            <a:avLst/>
          </a:prstGeom>
          <a:noFill/>
          <a:ln w="9525">
            <a:noFill/>
            <a:miter lim="800000"/>
            <a:headEnd/>
            <a:tailEnd/>
          </a:ln>
          <a:effectLst/>
        </p:spPr>
        <p:txBody>
          <a:bodyPr wrap="none">
            <a:prstTxWarp prst="textNoShape">
              <a:avLst/>
            </a:prstTxWarp>
            <a:spAutoFit/>
          </a:bodyPr>
          <a:lstStyle/>
          <a:p>
            <a:r>
              <a:rPr lang="en-US" sz="2000"/>
              <a:t>trailer</a:t>
            </a:r>
          </a:p>
        </p:txBody>
      </p:sp>
      <p:sp>
        <p:nvSpPr>
          <p:cNvPr id="153633" name="Text Box 33"/>
          <p:cNvSpPr txBox="1">
            <a:spLocks noChangeArrowheads="1"/>
          </p:cNvSpPr>
          <p:nvPr/>
        </p:nvSpPr>
        <p:spPr bwMode="auto">
          <a:xfrm>
            <a:off x="625475" y="4267200"/>
            <a:ext cx="957263" cy="396875"/>
          </a:xfrm>
          <a:prstGeom prst="rect">
            <a:avLst/>
          </a:prstGeom>
          <a:noFill/>
          <a:ln w="9525">
            <a:noFill/>
            <a:miter lim="800000"/>
            <a:headEnd/>
            <a:tailEnd/>
          </a:ln>
          <a:effectLst/>
        </p:spPr>
        <p:txBody>
          <a:bodyPr wrap="none">
            <a:prstTxWarp prst="textNoShape">
              <a:avLst/>
            </a:prstTxWarp>
            <a:spAutoFit/>
          </a:bodyPr>
          <a:lstStyle/>
          <a:p>
            <a:r>
              <a:rPr lang="en-US" sz="2000"/>
              <a:t>header</a:t>
            </a:r>
          </a:p>
        </p:txBody>
      </p:sp>
      <p:sp>
        <p:nvSpPr>
          <p:cNvPr id="153634" name="AutoShape 34"/>
          <p:cNvSpPr>
            <a:spLocks noChangeArrowheads="1"/>
          </p:cNvSpPr>
          <p:nvPr/>
        </p:nvSpPr>
        <p:spPr bwMode="auto">
          <a:xfrm>
            <a:off x="1676400" y="4267200"/>
            <a:ext cx="5867400" cy="838200"/>
          </a:xfrm>
          <a:prstGeom prst="roundRect">
            <a:avLst>
              <a:gd name="adj" fmla="val 16667"/>
            </a:avLst>
          </a:prstGeom>
          <a:noFill/>
          <a:ln w="9525">
            <a:solidFill>
              <a:schemeClr val="tx1"/>
            </a:solidFill>
            <a:prstDash val="lgDash"/>
            <a:round/>
            <a:headEnd/>
            <a:tailEnd/>
          </a:ln>
          <a:effectLst/>
        </p:spPr>
        <p:txBody>
          <a:bodyPr wrap="none" anchor="ctr">
            <a:prstTxWarp prst="textNoShape">
              <a:avLst/>
            </a:prstTxWarp>
          </a:bodyPr>
          <a:lstStyle/>
          <a:p>
            <a:endParaRPr lang="en-US"/>
          </a:p>
        </p:txBody>
      </p:sp>
      <p:sp>
        <p:nvSpPr>
          <p:cNvPr id="153635" name="Text Box 35"/>
          <p:cNvSpPr txBox="1">
            <a:spLocks noChangeArrowheads="1"/>
          </p:cNvSpPr>
          <p:nvPr/>
        </p:nvSpPr>
        <p:spPr bwMode="auto">
          <a:xfrm>
            <a:off x="5611813" y="4251325"/>
            <a:ext cx="1931987" cy="396875"/>
          </a:xfrm>
          <a:prstGeom prst="rect">
            <a:avLst/>
          </a:prstGeom>
          <a:noFill/>
          <a:ln w="9525">
            <a:noFill/>
            <a:miter lim="800000"/>
            <a:headEnd/>
            <a:tailEnd/>
          </a:ln>
          <a:effectLst/>
        </p:spPr>
        <p:txBody>
          <a:bodyPr wrap="none">
            <a:prstTxWarp prst="textNoShape">
              <a:avLst/>
            </a:prstTxWarp>
            <a:spAutoFit/>
          </a:bodyPr>
          <a:lstStyle/>
          <a:p>
            <a:r>
              <a:rPr lang="en-US" sz="2000"/>
              <a:t>nodes/positions</a:t>
            </a:r>
          </a:p>
        </p:txBody>
      </p:sp>
      <p:sp>
        <p:nvSpPr>
          <p:cNvPr id="153636" name="AutoShape 36"/>
          <p:cNvSpPr>
            <a:spLocks noChangeArrowheads="1"/>
          </p:cNvSpPr>
          <p:nvPr/>
        </p:nvSpPr>
        <p:spPr bwMode="auto">
          <a:xfrm>
            <a:off x="1905000" y="5257800"/>
            <a:ext cx="5638800" cy="914400"/>
          </a:xfrm>
          <a:prstGeom prst="roundRect">
            <a:avLst>
              <a:gd name="adj" fmla="val 16667"/>
            </a:avLst>
          </a:prstGeom>
          <a:noFill/>
          <a:ln w="9525">
            <a:solidFill>
              <a:schemeClr val="tx2"/>
            </a:solidFill>
            <a:prstDash val="lgDash"/>
            <a:round/>
            <a:headEnd/>
            <a:tailEnd/>
          </a:ln>
          <a:effectLst/>
        </p:spPr>
        <p:txBody>
          <a:bodyPr wrap="none" anchor="ctr">
            <a:prstTxWarp prst="textNoShape">
              <a:avLst/>
            </a:prstTxWarp>
          </a:bodyPr>
          <a:lstStyle/>
          <a:p>
            <a:endParaRPr lang="en-US"/>
          </a:p>
        </p:txBody>
      </p:sp>
      <p:sp>
        <p:nvSpPr>
          <p:cNvPr id="153637" name="Text Box 37"/>
          <p:cNvSpPr txBox="1">
            <a:spLocks noChangeArrowheads="1"/>
          </p:cNvSpPr>
          <p:nvPr/>
        </p:nvSpPr>
        <p:spPr bwMode="auto">
          <a:xfrm>
            <a:off x="6477000" y="5791200"/>
            <a:ext cx="94138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tx2"/>
                </a:solidFill>
              </a:rPr>
              <a:t>entries</a:t>
            </a:r>
          </a:p>
        </p:txBody>
      </p:sp>
      <p:sp>
        <p:nvSpPr>
          <p:cNvPr id="153642" name="Text Box 42"/>
          <p:cNvSpPr txBox="1">
            <a:spLocks noChangeArrowheads="1"/>
          </p:cNvSpPr>
          <p:nvPr/>
        </p:nvSpPr>
        <p:spPr bwMode="auto">
          <a:xfrm>
            <a:off x="2179638" y="5349875"/>
            <a:ext cx="311150" cy="396875"/>
          </a:xfrm>
          <a:prstGeom prst="rect">
            <a:avLst/>
          </a:prstGeom>
          <a:noFill/>
          <a:ln w="19050">
            <a:noFill/>
            <a:miter lim="800000"/>
            <a:headEnd/>
            <a:tailEnd/>
          </a:ln>
          <a:effectLst/>
        </p:spPr>
        <p:txBody>
          <a:bodyPr wrap="none">
            <a:prstTxWarp prst="textNoShape">
              <a:avLst/>
            </a:prstTxWarp>
            <a:spAutoFit/>
          </a:bodyPr>
          <a:lstStyle/>
          <a:p>
            <a:r>
              <a:rPr lang="en-US" sz="2000">
                <a:latin typeface="Times New Roman" pitchFamily="39" charset="0"/>
                <a:sym typeface="Symbol" pitchFamily="39" charset="2"/>
              </a:rPr>
              <a:t>9</a:t>
            </a:r>
          </a:p>
        </p:txBody>
      </p:sp>
      <p:sp>
        <p:nvSpPr>
          <p:cNvPr id="153643" name="Text Box 43"/>
          <p:cNvSpPr txBox="1">
            <a:spLocks noChangeArrowheads="1"/>
          </p:cNvSpPr>
          <p:nvPr/>
        </p:nvSpPr>
        <p:spPr bwMode="auto">
          <a:xfrm>
            <a:off x="2468563" y="5348288"/>
            <a:ext cx="296862" cy="396875"/>
          </a:xfrm>
          <a:prstGeom prst="rect">
            <a:avLst/>
          </a:prstGeom>
          <a:noFill/>
          <a:ln w="19050">
            <a:noFill/>
            <a:miter lim="800000"/>
            <a:headEnd/>
            <a:tailEnd/>
          </a:ln>
          <a:effectLst/>
        </p:spPr>
        <p:txBody>
          <a:bodyPr wrap="none">
            <a:prstTxWarp prst="textNoShape">
              <a:avLst/>
            </a:prstTxWarp>
            <a:spAutoFit/>
          </a:bodyPr>
          <a:lstStyle/>
          <a:p>
            <a:r>
              <a:rPr lang="en-US" sz="2000" b="1" i="1">
                <a:latin typeface="Times New Roman" pitchFamily="39" charset="0"/>
                <a:sym typeface="Symbol" pitchFamily="39" charset="2"/>
              </a:rPr>
              <a:t>c</a:t>
            </a:r>
          </a:p>
        </p:txBody>
      </p:sp>
      <p:sp>
        <p:nvSpPr>
          <p:cNvPr id="153648" name="Text Box 48"/>
          <p:cNvSpPr txBox="1">
            <a:spLocks noChangeArrowheads="1"/>
          </p:cNvSpPr>
          <p:nvPr/>
        </p:nvSpPr>
        <p:spPr bwMode="auto">
          <a:xfrm>
            <a:off x="3779838" y="5349875"/>
            <a:ext cx="311150" cy="396875"/>
          </a:xfrm>
          <a:prstGeom prst="rect">
            <a:avLst/>
          </a:prstGeom>
          <a:noFill/>
          <a:ln w="19050">
            <a:noFill/>
            <a:miter lim="800000"/>
            <a:headEnd/>
            <a:tailEnd/>
          </a:ln>
          <a:effectLst/>
        </p:spPr>
        <p:txBody>
          <a:bodyPr wrap="none">
            <a:prstTxWarp prst="textNoShape">
              <a:avLst/>
            </a:prstTxWarp>
            <a:spAutoFit/>
          </a:bodyPr>
          <a:lstStyle/>
          <a:p>
            <a:r>
              <a:rPr lang="en-US" sz="2000">
                <a:latin typeface="Times New Roman" pitchFamily="39" charset="0"/>
                <a:sym typeface="Symbol" pitchFamily="39" charset="2"/>
              </a:rPr>
              <a:t>6</a:t>
            </a:r>
          </a:p>
        </p:txBody>
      </p:sp>
      <p:sp>
        <p:nvSpPr>
          <p:cNvPr id="153649" name="Text Box 49"/>
          <p:cNvSpPr txBox="1">
            <a:spLocks noChangeArrowheads="1"/>
          </p:cNvSpPr>
          <p:nvPr/>
        </p:nvSpPr>
        <p:spPr bwMode="auto">
          <a:xfrm>
            <a:off x="4068763" y="5348288"/>
            <a:ext cx="398934" cy="400110"/>
          </a:xfrm>
          <a:prstGeom prst="rect">
            <a:avLst/>
          </a:prstGeom>
          <a:noFill/>
          <a:ln w="19050">
            <a:noFill/>
            <a:miter lim="800000"/>
            <a:headEnd/>
            <a:tailEnd/>
          </a:ln>
          <a:effectLst/>
        </p:spPr>
        <p:txBody>
          <a:bodyPr wrap="none">
            <a:prstTxWarp prst="textNoShape">
              <a:avLst/>
            </a:prstTxWarp>
            <a:spAutoFit/>
          </a:bodyPr>
          <a:lstStyle/>
          <a:p>
            <a:r>
              <a:rPr lang="en-US" sz="2000" b="1" i="1" dirty="0" err="1">
                <a:latin typeface="Times New Roman" pitchFamily="39" charset="0"/>
                <a:sym typeface="Symbol" pitchFamily="39" charset="2"/>
              </a:rPr>
              <a:t>b</a:t>
            </a:r>
            <a:endParaRPr lang="en-US" sz="2000" b="1" i="1" dirty="0">
              <a:latin typeface="Times New Roman" pitchFamily="39" charset="0"/>
              <a:sym typeface="Symbol" pitchFamily="39" charset="2"/>
            </a:endParaRPr>
          </a:p>
        </p:txBody>
      </p:sp>
      <p:sp>
        <p:nvSpPr>
          <p:cNvPr id="153654" name="Text Box 54"/>
          <p:cNvSpPr txBox="1">
            <a:spLocks noChangeArrowheads="1"/>
          </p:cNvSpPr>
          <p:nvPr/>
        </p:nvSpPr>
        <p:spPr bwMode="auto">
          <a:xfrm>
            <a:off x="5227638" y="5335588"/>
            <a:ext cx="311150" cy="396875"/>
          </a:xfrm>
          <a:prstGeom prst="rect">
            <a:avLst/>
          </a:prstGeom>
          <a:noFill/>
          <a:ln w="19050">
            <a:noFill/>
            <a:miter lim="800000"/>
            <a:headEnd/>
            <a:tailEnd/>
          </a:ln>
          <a:effectLst/>
        </p:spPr>
        <p:txBody>
          <a:bodyPr wrap="none">
            <a:prstTxWarp prst="textNoShape">
              <a:avLst/>
            </a:prstTxWarp>
            <a:spAutoFit/>
          </a:bodyPr>
          <a:lstStyle/>
          <a:p>
            <a:r>
              <a:rPr lang="en-US" sz="2000">
                <a:latin typeface="Times New Roman" pitchFamily="39" charset="0"/>
                <a:sym typeface="Symbol" pitchFamily="39" charset="2"/>
              </a:rPr>
              <a:t>5</a:t>
            </a:r>
          </a:p>
        </p:txBody>
      </p:sp>
      <p:sp>
        <p:nvSpPr>
          <p:cNvPr id="153655" name="Text Box 55"/>
          <p:cNvSpPr txBox="1">
            <a:spLocks noChangeArrowheads="1"/>
          </p:cNvSpPr>
          <p:nvPr/>
        </p:nvSpPr>
        <p:spPr bwMode="auto">
          <a:xfrm>
            <a:off x="5516563" y="5334000"/>
            <a:ext cx="398934" cy="400110"/>
          </a:xfrm>
          <a:prstGeom prst="rect">
            <a:avLst/>
          </a:prstGeom>
          <a:noFill/>
          <a:ln w="19050">
            <a:noFill/>
            <a:miter lim="800000"/>
            <a:headEnd/>
            <a:tailEnd/>
          </a:ln>
          <a:effectLst/>
        </p:spPr>
        <p:txBody>
          <a:bodyPr wrap="none">
            <a:prstTxWarp prst="textNoShape">
              <a:avLst/>
            </a:prstTxWarp>
            <a:spAutoFit/>
          </a:bodyPr>
          <a:lstStyle/>
          <a:p>
            <a:r>
              <a:rPr lang="en-US" sz="2000" b="1" i="1" dirty="0">
                <a:latin typeface="Times New Roman" pitchFamily="39" charset="0"/>
                <a:sym typeface="Symbol" pitchFamily="39" charset="2"/>
              </a:rPr>
              <a:t>a</a:t>
            </a:r>
          </a:p>
        </p:txBody>
      </p:sp>
      <p:grpSp>
        <p:nvGrpSpPr>
          <p:cNvPr id="5" name="Group 66"/>
          <p:cNvGrpSpPr>
            <a:grpSpLocks/>
          </p:cNvGrpSpPr>
          <p:nvPr/>
        </p:nvGrpSpPr>
        <p:grpSpPr bwMode="auto">
          <a:xfrm>
            <a:off x="6705600" y="5410200"/>
            <a:ext cx="609600" cy="304800"/>
            <a:chOff x="4992" y="3456"/>
            <a:chExt cx="384" cy="192"/>
          </a:xfrm>
        </p:grpSpPr>
        <p:sp>
          <p:nvSpPr>
            <p:cNvPr id="153657" name="AutoShape 57"/>
            <p:cNvSpPr>
              <a:spLocks noChangeArrowheads="1"/>
            </p:cNvSpPr>
            <p:nvPr/>
          </p:nvSpPr>
          <p:spPr bwMode="auto">
            <a:xfrm>
              <a:off x="4992" y="3456"/>
              <a:ext cx="384" cy="192"/>
            </a:xfrm>
            <a:prstGeom prst="roundRect">
              <a:avLst>
                <a:gd name="adj" fmla="val 16667"/>
              </a:avLst>
            </a:prstGeom>
            <a:solidFill>
              <a:srgbClr val="F8F0D0"/>
            </a:solidFill>
            <a:ln w="19050">
              <a:solidFill>
                <a:schemeClr val="tx2"/>
              </a:solidFill>
              <a:round/>
              <a:headEnd/>
              <a:tailEnd/>
            </a:ln>
            <a:effectLst/>
          </p:spPr>
          <p:txBody>
            <a:bodyPr wrap="none" anchor="ctr">
              <a:prstTxWarp prst="textNoShape">
                <a:avLst/>
              </a:prstTxWarp>
            </a:bodyPr>
            <a:lstStyle/>
            <a:p>
              <a:endParaRPr lang="en-US"/>
            </a:p>
          </p:txBody>
        </p:sp>
        <p:sp>
          <p:nvSpPr>
            <p:cNvPr id="153659" name="Line 59"/>
            <p:cNvSpPr>
              <a:spLocks noChangeShapeType="1"/>
            </p:cNvSpPr>
            <p:nvPr/>
          </p:nvSpPr>
          <p:spPr bwMode="auto">
            <a:xfrm>
              <a:off x="5184" y="3456"/>
              <a:ext cx="0" cy="192"/>
            </a:xfrm>
            <a:prstGeom prst="line">
              <a:avLst/>
            </a:prstGeom>
            <a:noFill/>
            <a:ln w="19050">
              <a:solidFill>
                <a:schemeClr val="tx2"/>
              </a:solidFill>
              <a:round/>
              <a:headEnd/>
              <a:tailEnd/>
            </a:ln>
            <a:effectLst/>
          </p:spPr>
          <p:txBody>
            <a:bodyPr wrap="none" anchor="ctr">
              <a:prstTxWarp prst="textNoShape">
                <a:avLst/>
              </a:prstTxWarp>
            </a:bodyPr>
            <a:lstStyle/>
            <a:p>
              <a:endParaRPr lang="en-US"/>
            </a:p>
          </p:txBody>
        </p:sp>
      </p:grpSp>
      <p:sp>
        <p:nvSpPr>
          <p:cNvPr id="153660" name="Text Box 60"/>
          <p:cNvSpPr txBox="1">
            <a:spLocks noChangeArrowheads="1"/>
          </p:cNvSpPr>
          <p:nvPr/>
        </p:nvSpPr>
        <p:spPr bwMode="auto">
          <a:xfrm>
            <a:off x="6751638" y="5335588"/>
            <a:ext cx="311150" cy="396875"/>
          </a:xfrm>
          <a:prstGeom prst="rect">
            <a:avLst/>
          </a:prstGeom>
          <a:noFill/>
          <a:ln w="19050">
            <a:noFill/>
            <a:miter lim="800000"/>
            <a:headEnd/>
            <a:tailEnd/>
          </a:ln>
          <a:effectLst/>
        </p:spPr>
        <p:txBody>
          <a:bodyPr wrap="none">
            <a:prstTxWarp prst="textNoShape">
              <a:avLst/>
            </a:prstTxWarp>
            <a:spAutoFit/>
          </a:bodyPr>
          <a:lstStyle/>
          <a:p>
            <a:r>
              <a:rPr lang="en-US" sz="2000">
                <a:latin typeface="Times New Roman" pitchFamily="39" charset="0"/>
                <a:sym typeface="Symbol" pitchFamily="39" charset="2"/>
              </a:rPr>
              <a:t>8</a:t>
            </a:r>
          </a:p>
        </p:txBody>
      </p:sp>
      <p:sp>
        <p:nvSpPr>
          <p:cNvPr id="153661" name="Text Box 61"/>
          <p:cNvSpPr txBox="1">
            <a:spLocks noChangeArrowheads="1"/>
          </p:cNvSpPr>
          <p:nvPr/>
        </p:nvSpPr>
        <p:spPr bwMode="auto">
          <a:xfrm>
            <a:off x="7040563" y="5334000"/>
            <a:ext cx="398934" cy="400110"/>
          </a:xfrm>
          <a:prstGeom prst="rect">
            <a:avLst/>
          </a:prstGeom>
          <a:noFill/>
          <a:ln w="19050">
            <a:noFill/>
            <a:miter lim="800000"/>
            <a:headEnd/>
            <a:tailEnd/>
          </a:ln>
          <a:effectLst/>
        </p:spPr>
        <p:txBody>
          <a:bodyPr wrap="none">
            <a:prstTxWarp prst="textNoShape">
              <a:avLst/>
            </a:prstTxWarp>
            <a:spAutoFit/>
          </a:bodyPr>
          <a:lstStyle/>
          <a:p>
            <a:r>
              <a:rPr lang="en-US" sz="2000" b="1" i="1" dirty="0" err="1">
                <a:latin typeface="Times New Roman" pitchFamily="39" charset="0"/>
                <a:sym typeface="Symbol" pitchFamily="39" charset="2"/>
              </a:rPr>
              <a:t>d</a:t>
            </a:r>
            <a:endParaRPr lang="en-US" sz="2000" b="1" i="1" dirty="0">
              <a:latin typeface="Times New Roman" pitchFamily="39" charset="0"/>
              <a:sym typeface="Symbol" pitchFamily="39" charset="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The get(k) Algorithm</a:t>
            </a:r>
          </a:p>
        </p:txBody>
      </p:sp>
      <p:sp>
        <p:nvSpPr>
          <p:cNvPr id="154627" name="Rectangle 3" descr="Rectangle: Click to edit Master text styles&#10;Second level&#10;Third level&#10;Fourth level&#10;Fifth level"/>
          <p:cNvSpPr>
            <a:spLocks noGrp="1" noChangeArrowheads="1"/>
          </p:cNvSpPr>
          <p:nvPr>
            <p:ph type="body" idx="1"/>
          </p:nvPr>
        </p:nvSpPr>
        <p:spPr>
          <a:xfrm>
            <a:off x="609600" y="1905000"/>
            <a:ext cx="8001000" cy="4114800"/>
          </a:xfrm>
        </p:spPr>
        <p:txBody>
          <a:bodyPr/>
          <a:lstStyle/>
          <a:p>
            <a:pPr>
              <a:lnSpc>
                <a:spcPct val="90000"/>
              </a:lnSpc>
              <a:buFont typeface="Wingdings" pitchFamily="39" charset="2"/>
              <a:buNone/>
            </a:pPr>
            <a:r>
              <a:rPr lang="en-US" sz="2400" b="1" dirty="0"/>
              <a:t>Algorithm </a:t>
            </a:r>
            <a:r>
              <a:rPr lang="en-US" sz="2400" dirty="0" err="1"/>
              <a:t>get(</a:t>
            </a:r>
            <a:r>
              <a:rPr lang="en-US" sz="2400" i="1" dirty="0" err="1"/>
              <a:t>k</a:t>
            </a:r>
            <a:r>
              <a:rPr lang="en-US" sz="2400" dirty="0"/>
              <a:t>):</a:t>
            </a:r>
          </a:p>
          <a:p>
            <a:pPr>
              <a:lnSpc>
                <a:spcPct val="90000"/>
              </a:lnSpc>
              <a:buFont typeface="Wingdings" pitchFamily="39" charset="2"/>
              <a:buNone/>
            </a:pPr>
            <a:r>
              <a:rPr lang="en-US" sz="2400" i="1" dirty="0"/>
              <a:t>	B </a:t>
            </a:r>
            <a:r>
              <a:rPr lang="en-US" sz="2400" dirty="0"/>
              <a:t>=</a:t>
            </a:r>
            <a:r>
              <a:rPr lang="en-US" sz="2400" i="1" dirty="0"/>
              <a:t> </a:t>
            </a:r>
            <a:r>
              <a:rPr lang="en-US" sz="2400" i="1" dirty="0" err="1"/>
              <a:t>S.</a:t>
            </a:r>
            <a:r>
              <a:rPr lang="en-US" sz="2400" dirty="0" err="1"/>
              <a:t>positions</a:t>
            </a:r>
            <a:r>
              <a:rPr lang="en-US" sz="2400" dirty="0"/>
              <a:t>() </a:t>
            </a:r>
            <a:r>
              <a:rPr lang="en-US" sz="2400" dirty="0">
                <a:solidFill>
                  <a:schemeClr val="tx2"/>
                </a:solidFill>
              </a:rPr>
              <a:t>{</a:t>
            </a:r>
            <a:r>
              <a:rPr lang="en-US" sz="2400" i="1" dirty="0">
                <a:solidFill>
                  <a:schemeClr val="tx2"/>
                </a:solidFill>
              </a:rPr>
              <a:t>B </a:t>
            </a:r>
            <a:r>
              <a:rPr lang="en-US" sz="2400" dirty="0">
                <a:solidFill>
                  <a:schemeClr val="tx2"/>
                </a:solidFill>
              </a:rPr>
              <a:t>is an </a:t>
            </a:r>
            <a:r>
              <a:rPr lang="en-US" sz="2400" dirty="0" err="1">
                <a:solidFill>
                  <a:schemeClr val="tx2"/>
                </a:solidFill>
              </a:rPr>
              <a:t>iterator</a:t>
            </a:r>
            <a:r>
              <a:rPr lang="en-US" sz="2400" dirty="0">
                <a:solidFill>
                  <a:schemeClr val="tx2"/>
                </a:solidFill>
              </a:rPr>
              <a:t> of the positions in </a:t>
            </a:r>
            <a:r>
              <a:rPr lang="en-US" sz="2400" i="1" dirty="0">
                <a:solidFill>
                  <a:schemeClr val="tx2"/>
                </a:solidFill>
              </a:rPr>
              <a:t>S</a:t>
            </a:r>
            <a:r>
              <a:rPr lang="en-US" sz="2400" dirty="0">
                <a:solidFill>
                  <a:schemeClr val="tx2"/>
                </a:solidFill>
              </a:rPr>
              <a:t>}</a:t>
            </a:r>
            <a:endParaRPr lang="en-US" sz="2400" b="1" dirty="0">
              <a:solidFill>
                <a:schemeClr val="tx2"/>
              </a:solidFill>
            </a:endParaRPr>
          </a:p>
          <a:p>
            <a:pPr>
              <a:lnSpc>
                <a:spcPct val="90000"/>
              </a:lnSpc>
              <a:buFont typeface="Wingdings" pitchFamily="39" charset="2"/>
              <a:buNone/>
            </a:pPr>
            <a:r>
              <a:rPr lang="en-US" sz="2400" b="1" dirty="0"/>
              <a:t>	while </a:t>
            </a:r>
            <a:r>
              <a:rPr lang="en-US" sz="2400" i="1" dirty="0" err="1"/>
              <a:t>B.</a:t>
            </a:r>
            <a:r>
              <a:rPr lang="en-US" sz="2400" dirty="0" err="1"/>
              <a:t>hasNext</a:t>
            </a:r>
            <a:r>
              <a:rPr lang="en-US" sz="2400" dirty="0"/>
              <a:t>() </a:t>
            </a:r>
            <a:r>
              <a:rPr lang="en-US" sz="2400" b="1" dirty="0"/>
              <a:t>do</a:t>
            </a:r>
          </a:p>
          <a:p>
            <a:pPr>
              <a:lnSpc>
                <a:spcPct val="90000"/>
              </a:lnSpc>
              <a:buFont typeface="Wingdings" pitchFamily="39" charset="2"/>
              <a:buNone/>
            </a:pPr>
            <a:r>
              <a:rPr lang="en-US" sz="2400" i="1" dirty="0"/>
              <a:t>		</a:t>
            </a:r>
            <a:r>
              <a:rPr lang="en-US" sz="2400" i="1" dirty="0" err="1"/>
              <a:t>p</a:t>
            </a:r>
            <a:r>
              <a:rPr lang="en-US" sz="2400" i="1" dirty="0"/>
              <a:t> </a:t>
            </a:r>
            <a:r>
              <a:rPr lang="en-US" sz="2400" dirty="0"/>
              <a:t>=</a:t>
            </a:r>
            <a:r>
              <a:rPr lang="en-US" sz="2400" i="1" dirty="0"/>
              <a:t> </a:t>
            </a:r>
            <a:r>
              <a:rPr lang="en-US" sz="2400" i="1" dirty="0" err="1"/>
              <a:t>B.</a:t>
            </a:r>
            <a:r>
              <a:rPr lang="en-US" sz="2400" dirty="0" err="1"/>
              <a:t>next</a:t>
            </a:r>
            <a:r>
              <a:rPr lang="en-US" sz="2400" dirty="0"/>
              <a:t>()</a:t>
            </a:r>
            <a:r>
              <a:rPr lang="en-US" sz="2400" dirty="0" smtClean="0"/>
              <a:t>	</a:t>
            </a:r>
            <a:r>
              <a:rPr lang="en-US" i="1" dirty="0" smtClean="0"/>
              <a:t>// </a:t>
            </a:r>
            <a:r>
              <a:rPr lang="en-US" sz="2400" dirty="0" smtClean="0"/>
              <a:t>the </a:t>
            </a:r>
            <a:r>
              <a:rPr lang="en-US" sz="2400" dirty="0"/>
              <a:t>next position in </a:t>
            </a:r>
            <a:r>
              <a:rPr lang="en-US" sz="2400" i="1" dirty="0" smtClean="0"/>
              <a:t>B</a:t>
            </a:r>
          </a:p>
          <a:p>
            <a:pPr>
              <a:lnSpc>
                <a:spcPct val="90000"/>
              </a:lnSpc>
              <a:buFont typeface="Wingdings" pitchFamily="39" charset="2"/>
              <a:buNone/>
            </a:pPr>
            <a:r>
              <a:rPr lang="en-US" sz="2400" b="1" dirty="0"/>
              <a:t>		if </a:t>
            </a:r>
            <a:r>
              <a:rPr lang="en-US" sz="2400" i="1" dirty="0" err="1"/>
              <a:t>p.</a:t>
            </a:r>
            <a:r>
              <a:rPr lang="en-US" sz="2400" dirty="0" err="1"/>
              <a:t>element</a:t>
            </a:r>
            <a:r>
              <a:rPr lang="en-US" sz="2400" dirty="0"/>
              <a:t>()</a:t>
            </a:r>
            <a:r>
              <a:rPr lang="en-US" sz="2400" i="1" dirty="0" smtClean="0"/>
              <a:t>.</a:t>
            </a:r>
            <a:r>
              <a:rPr lang="en-US" dirty="0" err="1" smtClean="0"/>
              <a:t>getK</a:t>
            </a:r>
            <a:r>
              <a:rPr lang="en-US" sz="2400" dirty="0" err="1" smtClean="0"/>
              <a:t>ey</a:t>
            </a:r>
            <a:r>
              <a:rPr lang="en-US" sz="2400" dirty="0"/>
              <a:t>() = </a:t>
            </a:r>
            <a:r>
              <a:rPr lang="en-US" sz="2400" i="1" dirty="0"/>
              <a:t>k	</a:t>
            </a:r>
            <a:r>
              <a:rPr lang="en-US" sz="2400" b="1" dirty="0"/>
              <a:t>then</a:t>
            </a:r>
          </a:p>
          <a:p>
            <a:pPr>
              <a:lnSpc>
                <a:spcPct val="90000"/>
              </a:lnSpc>
              <a:buFont typeface="Wingdings" pitchFamily="39" charset="2"/>
              <a:buNone/>
            </a:pPr>
            <a:r>
              <a:rPr lang="en-US" sz="2400" b="1" dirty="0"/>
              <a:t>			return </a:t>
            </a:r>
            <a:r>
              <a:rPr lang="en-US" sz="2400" i="1" dirty="0" err="1"/>
              <a:t>p.</a:t>
            </a:r>
            <a:r>
              <a:rPr lang="en-US" sz="2400" dirty="0" err="1"/>
              <a:t>element</a:t>
            </a:r>
            <a:r>
              <a:rPr lang="en-US" sz="2400" dirty="0"/>
              <a:t>()</a:t>
            </a:r>
            <a:r>
              <a:rPr lang="en-US" sz="2400" i="1" dirty="0" smtClean="0"/>
              <a:t>.</a:t>
            </a:r>
            <a:r>
              <a:rPr lang="en-US" dirty="0" err="1" smtClean="0"/>
              <a:t>getV</a:t>
            </a:r>
            <a:r>
              <a:rPr lang="en-US" sz="2400" dirty="0" err="1" smtClean="0"/>
              <a:t>alue</a:t>
            </a:r>
            <a:r>
              <a:rPr lang="en-US" sz="2400" dirty="0"/>
              <a:t>()</a:t>
            </a:r>
          </a:p>
          <a:p>
            <a:pPr>
              <a:lnSpc>
                <a:spcPct val="90000"/>
              </a:lnSpc>
              <a:buFont typeface="Wingdings" pitchFamily="39" charset="2"/>
              <a:buNone/>
            </a:pPr>
            <a:r>
              <a:rPr lang="en-US" sz="2400" b="1" dirty="0"/>
              <a:t>	return null </a:t>
            </a:r>
            <a:r>
              <a:rPr lang="en-US" sz="2400" dirty="0">
                <a:solidFill>
                  <a:schemeClr val="tx2"/>
                </a:solidFill>
              </a:rPr>
              <a:t>{there is no entry with key equal to </a:t>
            </a:r>
            <a:r>
              <a:rPr lang="en-US" sz="2400" i="1" dirty="0" err="1">
                <a:solidFill>
                  <a:schemeClr val="tx2"/>
                </a:solidFill>
              </a:rPr>
              <a:t>k</a:t>
            </a:r>
            <a:r>
              <a:rPr lang="en-US" sz="2400" dirty="0">
                <a:solidFill>
                  <a:schemeClr val="tx2"/>
                </a:solidFill>
              </a:rPr>
              <a:t>}</a:t>
            </a:r>
            <a:endParaRPr lang="en-US" sz="2400" i="1" dirty="0">
              <a:solidFill>
                <a:schemeClr val="tx2"/>
              </a:solidFill>
            </a:endParaRPr>
          </a:p>
          <a:p>
            <a:pPr>
              <a:lnSpc>
                <a:spcPct val="90000"/>
              </a:lnSpc>
              <a:buFont typeface="Wingdings" pitchFamily="39" charset="2"/>
              <a:buNone/>
            </a:pPr>
            <a:endParaRPr lang="en-US" sz="2400" dirty="0"/>
          </a:p>
          <a:p>
            <a:pPr>
              <a:lnSpc>
                <a:spcPct val="90000"/>
              </a:lnSpc>
              <a:buFont typeface="Wingdings" pitchFamily="39" charset="2"/>
              <a:buNone/>
            </a:pPr>
            <a:endParaRPr lang="en-US" sz="2400" dirty="0"/>
          </a:p>
          <a:p>
            <a:pPr>
              <a:lnSpc>
                <a:spcPct val="90000"/>
              </a:lnSpc>
              <a:buFont typeface="Wingdings" pitchFamily="39" charset="2"/>
              <a:buNone/>
            </a:pP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101">
  <a:themeElements>
    <a:clrScheme name="Custom 3">
      <a:dk1>
        <a:srgbClr val="000000"/>
      </a:dk1>
      <a:lt1>
        <a:srgbClr val="FBEFD2"/>
      </a:lt1>
      <a:dk2>
        <a:srgbClr val="800000"/>
      </a:dk2>
      <a:lt2>
        <a:srgbClr val="969696"/>
      </a:lt2>
      <a:accent1>
        <a:srgbClr val="800000"/>
      </a:accent1>
      <a:accent2>
        <a:srgbClr val="254C00"/>
      </a:accent2>
      <a:accent3>
        <a:srgbClr val="0000FF"/>
      </a:accent3>
      <a:accent4>
        <a:srgbClr val="400080"/>
      </a:accent4>
      <a:accent5>
        <a:srgbClr val="FDECB3"/>
      </a:accent5>
      <a:accent6>
        <a:srgbClr val="E78A5C"/>
      </a:accent6>
      <a:hlink>
        <a:srgbClr val="CC3300"/>
      </a:hlink>
      <a:folHlink>
        <a:srgbClr val="996600"/>
      </a:folHlink>
    </a:clrScheme>
    <a:fontScheme name="31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a:ln>
              <a:noFill/>
            </a:ln>
            <a:solidFill>
              <a:schemeClr val="tx1"/>
            </a:solidFill>
            <a:effectLst/>
            <a:latin typeface="Arial" pitchFamily="-110" charset="0"/>
          </a:defRPr>
        </a:defPPr>
      </a:lstStyle>
    </a:lnDef>
  </a:objectDefaults>
  <a:extraClrSchemeLst>
    <a:extraClrScheme>
      <a:clrScheme name="31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1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1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1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1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1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1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1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1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1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1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1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2011.potx</Template>
  <TotalTime>18396</TotalTime>
  <Words>2557</Words>
  <Application>Microsoft Office PowerPoint</Application>
  <PresentationFormat>On-screen Show (4:3)</PresentationFormat>
  <Paragraphs>694</Paragraphs>
  <Slides>49</Slides>
  <Notes>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64" baseType="lpstr">
      <vt:lpstr>ＭＳ Ｐゴシック</vt:lpstr>
      <vt:lpstr>Arial</vt:lpstr>
      <vt:lpstr>Calibri</vt:lpstr>
      <vt:lpstr>CMR10</vt:lpstr>
      <vt:lpstr>CMSY8</vt:lpstr>
      <vt:lpstr>Lucida Grande</vt:lpstr>
      <vt:lpstr>Symbol</vt:lpstr>
      <vt:lpstr>Tahoma</vt:lpstr>
      <vt:lpstr>Times New Roman</vt:lpstr>
      <vt:lpstr>Verdana</vt:lpstr>
      <vt:lpstr>Wingdings</vt:lpstr>
      <vt:lpstr>Zapf Dingbats</vt:lpstr>
      <vt:lpstr>3101</vt:lpstr>
      <vt:lpstr>Clip</vt:lpstr>
      <vt:lpstr>Worksheet</vt:lpstr>
      <vt:lpstr>Maps, Hash Tables and Dictionaries</vt:lpstr>
      <vt:lpstr>Outline</vt:lpstr>
      <vt:lpstr>Outline</vt:lpstr>
      <vt:lpstr>Maps</vt:lpstr>
      <vt:lpstr>The Map ADT </vt:lpstr>
      <vt:lpstr>Example</vt:lpstr>
      <vt:lpstr>Comparison with java.util.Map</vt:lpstr>
      <vt:lpstr>A Simple List-Based Map</vt:lpstr>
      <vt:lpstr>The get(k) Algorithm</vt:lpstr>
      <vt:lpstr>The put(k,v) Algorithm</vt:lpstr>
      <vt:lpstr>The remove(k) Algorithm</vt:lpstr>
      <vt:lpstr>Performance of a List-Based Map</vt:lpstr>
      <vt:lpstr>Outline</vt:lpstr>
      <vt:lpstr>Hash Tables</vt:lpstr>
      <vt:lpstr>Applications of Hash Tables</vt:lpstr>
      <vt:lpstr>Hash Functions and Hash Tables </vt:lpstr>
      <vt:lpstr>Example</vt:lpstr>
      <vt:lpstr>Hash Functions </vt:lpstr>
      <vt:lpstr>Hash Codes </vt:lpstr>
      <vt:lpstr>Problems with Component Sum Hash Codes</vt:lpstr>
      <vt:lpstr>Polynomial Hash Codes</vt:lpstr>
      <vt:lpstr>Compression Functions </vt:lpstr>
      <vt:lpstr>Collision Handling </vt:lpstr>
      <vt:lpstr>Map Methods with Separate Chaining </vt:lpstr>
      <vt:lpstr>Map Methods with Separate Chaining </vt:lpstr>
      <vt:lpstr>Map Methods with Separate Chaining </vt:lpstr>
      <vt:lpstr>Open Addressing: Linear Probing</vt:lpstr>
      <vt:lpstr>Get with Linear Probing</vt:lpstr>
      <vt:lpstr>Remove with Linear Probing</vt:lpstr>
      <vt:lpstr>Removal with Linear Probing</vt:lpstr>
      <vt:lpstr>Updates with Linear Probing</vt:lpstr>
      <vt:lpstr>Open Addressing:  Double Hashing</vt:lpstr>
      <vt:lpstr>Example of Double Hashing</vt:lpstr>
      <vt:lpstr>Example of Double Hashing</vt:lpstr>
      <vt:lpstr>Performance of Hashing</vt:lpstr>
      <vt:lpstr>Rehashing</vt:lpstr>
      <vt:lpstr>Outline</vt:lpstr>
      <vt:lpstr>Dictionary ADT</vt:lpstr>
      <vt:lpstr>Dictionaries and Java</vt:lpstr>
      <vt:lpstr>Example</vt:lpstr>
      <vt:lpstr>Subtleties of remove(e)</vt:lpstr>
      <vt:lpstr>A List-Based Dictionary</vt:lpstr>
      <vt:lpstr>The getAll and put Algorithms</vt:lpstr>
      <vt:lpstr>The remove Algorithm</vt:lpstr>
      <vt:lpstr>Hash Table Implementation</vt:lpstr>
      <vt:lpstr>Outline</vt:lpstr>
      <vt:lpstr>Ordered Maps and Dictionaries</vt:lpstr>
      <vt:lpstr>Ordered Search Tables</vt:lpstr>
      <vt:lpstr>Summary:  Learning Outcomes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Maps, Hash Tables and Dictionaries</dc:title>
  <dc:creator>James Elder</dc:creator>
  <cp:lastModifiedBy>Microsoft account</cp:lastModifiedBy>
  <cp:revision>102</cp:revision>
  <cp:lastPrinted>2010-02-09T14:04:12Z</cp:lastPrinted>
  <dcterms:created xsi:type="dcterms:W3CDTF">2010-01-28T15:34:16Z</dcterms:created>
  <dcterms:modified xsi:type="dcterms:W3CDTF">2014-07-23T18:07:36Z</dcterms:modified>
</cp:coreProperties>
</file>